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値</c:v>
                </c:pt>
              </c:strCache>
            </c:strRef>
          </c:tx>
          <c:spPr>
            <a:solidFill>
              <a:srgbClr val="B9CAD9"/>
            </a:solidFill>
            <a:ln>
              <a:noFill/>
            </a:ln>
          </c:spPr>
          <c:dPt>
            <c:idx val="2"/>
            <c:spPr>
              <a:solidFill>
                <a:srgbClr val="1F3A5F"/>
              </a:solidFill>
            </c:spPr>
          </c:dPt>
          <c:cat>
            <c:strRef>
              <c:f>Sheet1!$A$2:$A$4</c:f>
              <c:strCache>
                <c:ptCount val="3"/>
                <c:pt idx="0">
                  <c:v>今</c:v>
                </c:pt>
                <c:pt idx="1">
                  <c:v>〇〇</c:v>
                </c:pt>
                <c:pt idx="2">
                  <c:v>〇〇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100</c:v>
                </c:pt>
                <c:pt idx="1">
                  <c:v>70</c:v>
                </c:pt>
                <c:pt idx="2">
                  <c:v>50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200" b="1">
                  <a:solidFill>
                    <a:srgbClr val="222222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rgbClr val="D5DCE3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22.0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spPr>
    <a:noFill/>
    <a:ln>
      <a:noFill/>
    </a:ln>
  </c:spPr>
  <c:txPr>
    <a:bodyPr/>
    <a:lstStyle/>
    <a:p>
      <a:pPr>
        <a:defRPr sz="1100" lang="ja-JP" altLang="en-US">
          <a:solidFill>
            <a:srgbClr val="222222"/>
          </a:solidFill>
          <a:latin typeface="游ゴシック"/>
          <a:ea typeface="游ゴシック"/>
          <a:cs typeface="游ゴシック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表紙。宛名（会社名・部署＋御中）、題名、日付、自社の会社名・部署・担当者を入れます。題名は「相手にとって何が良くなるか」がわかる言葉にします。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相手が最初に知りたいこと（何を・いくらで・いつから・何をすればよいか）を1枚にまとめます。決める人は、このページしか読まないこともあります。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相手から聞いた課題を、相手の言葉と数字で書きます。いつ誰から聞いたかを書き、違っていたら指摘してもらうようにすると、提案の前提がずれません。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課題の一つひとつに、何で応えるかを対応させて書きます。自社の製品の機能の一覧にせず、相手の困りごとを主語にします。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使う人の流れで、提案の中身を示します。相手の現場で何が変わり、何が変わらないかを書きます。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効果は約束ではなく見込みとして、前提と計算の式を添えて書きます。前提を変えた場合（30%・50%など）を並べると、相手が自分で判断できます。グラフは右クリック →「データの編集」で数字を入れ替えます。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相手がいつ何をすればよいかがわかるように、相手の担当の行も入れます。申込みの期限から逆算して書きます。棒は四角の図形なので、ドラッグで長さを変えられます。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金額は内訳と合計、税込か税別かを書きます。あとから追加の費用で揉めないように、含まれないものを具体的に書きます。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実績がまだないとき、相手と同じ規模の例がないときは、相手に合わせたサンプルや試用で代えます。何を確かめられるか、費用がかかるかを書きます。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提案のあとに相手にしてほしいことを、期限つきで書きます。最後に連絡先を入れます。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31800"/>
            <a:ext cx="6604000" cy="2794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〇〇株式会社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04400" y="431800"/>
            <a:ext cx="1778000" cy="2794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取り扱い注意</a:t>
            </a:r>
            <a:endParaRPr sz="10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270000"/>
            <a:ext cx="10972800" cy="381000"/>
          </a:xfrm>
          <a:prstGeom prst="rect">
            <a:avLst/>
          </a:prstGeom>
          <a:noFill/>
        </p:spPr>
        <p:txBody>
          <a:bodyPr wrap="square" tIns="38100" rIns="0" bIns="38100" lIns="0" anchor="t">
            <a:noAutofit/>
          </a:bodyPr>
          <a:lstStyle/>
          <a:p>
            <a:pPr algn="l">
              <a:lnSpc>
                <a:spcPts val="232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〇〇株式会社　〇〇部 御中</a:t>
            </a:r>
            <a:endParaRPr sz="16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1905000"/>
            <a:ext cx="1524000" cy="381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50800" bIns="25400" lIns="508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ご提案書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2438400"/>
            <a:ext cx="10972800" cy="1422400"/>
          </a:xfrm>
          <a:prstGeom prst="rect">
            <a:avLst/>
          </a:prstGeom>
          <a:noFill/>
        </p:spPr>
        <p:txBody>
          <a:bodyPr wrap="square" tIns="38100" rIns="0" bIns="38100" lIns="0" anchor="t">
            <a:noAutofit/>
          </a:bodyPr>
          <a:lstStyle/>
          <a:p>
            <a:pPr algn="l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〇〇を〇〇するご提案</a:t>
            </a:r>
            <a:endParaRPr sz="3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3886200"/>
            <a:ext cx="10972800" cy="381000"/>
          </a:xfrm>
          <a:prstGeom prst="rect">
            <a:avLst/>
          </a:prstGeom>
          <a:noFill/>
        </p:spPr>
        <p:txBody>
          <a:bodyPr wrap="square" tIns="38100" rIns="0" bIns="38100" lIns="0" anchor="t">
            <a:noAutofit/>
          </a:bodyPr>
          <a:lstStyle/>
          <a:p>
            <a:pPr algn="l">
              <a:lnSpc>
                <a:spcPts val="218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（相手にとって何が良くなるかを補う1文）</a:t>
            </a:r>
            <a:endParaRPr sz="15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8" name="Connector 7"/>
          <p:cNvCxnSpPr/>
          <p:nvPr/>
        </p:nvCxnSpPr>
        <p:spPr>
          <a:xfrm>
            <a:off x="609600" y="44704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609600" y="44704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4648200"/>
            <a:ext cx="8128000" cy="762000"/>
          </a:xfrm>
          <a:prstGeom prst="rect">
            <a:avLst/>
          </a:prstGeom>
          <a:noFill/>
        </p:spPr>
        <p:txBody>
          <a:bodyPr wrap="square" tIns="38100" rIns="0" bIns="38100" lIns="0" anchor="t">
            <a:noAutofit/>
          </a:bodyPr>
          <a:lstStyle/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〇〇〇〇年〇月〇日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〇〇株式会社　〇〇部　〇〇 〇〇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ご提案の要点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〇〇を〇〇します。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費用は〇〇万円で、〇月から始められます（要点を1〜2文で）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609600" y="1701800"/>
            <a:ext cx="3488267" cy="381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費用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2133600"/>
            <a:ext cx="3488267" cy="2057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600" y="2235200"/>
            <a:ext cx="3488267" cy="660400"/>
          </a:xfrm>
          <a:prstGeom prst="rect">
            <a:avLst/>
          </a:prstGeom>
          <a:noFill/>
        </p:spPr>
        <p:txBody>
          <a:bodyPr wrap="square" tIns="12700" rIns="76200" bIns="12700" lIns="76200" anchor="ctr">
            <a:noAutofit/>
          </a:bodyPr>
          <a:lstStyle/>
          <a:p>
            <a:pPr algn="ctr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〇〇</a:t>
            </a:r>
            <a:r>
              <a:rPr sz="143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万円</a:t>
            </a:r>
            <a:endParaRPr sz="34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9" name="Connector 8"/>
          <p:cNvCxnSpPr/>
          <p:nvPr/>
        </p:nvCxnSpPr>
        <p:spPr>
          <a:xfrm>
            <a:off x="838200" y="2971800"/>
            <a:ext cx="3031067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048000"/>
            <a:ext cx="3183467" cy="1041400"/>
          </a:xfrm>
          <a:prstGeom prst="rect">
            <a:avLst/>
          </a:prstGeom>
          <a:noFill/>
        </p:spPr>
        <p:txBody>
          <a:bodyPr wrap="square" tIns="25400" rIns="50800" bIns="25400" lIns="50800" anchor="t">
            <a:noAutofit/>
          </a:bodyPr>
          <a:lstStyle/>
          <a:p>
            <a:pPr algn="ctr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内訳：〇〇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51867" y="1701800"/>
            <a:ext cx="3488267" cy="381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始められる時期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51867" y="2133600"/>
            <a:ext cx="3488267" cy="2057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51867" y="2235200"/>
            <a:ext cx="3488267" cy="660400"/>
          </a:xfrm>
          <a:prstGeom prst="rect">
            <a:avLst/>
          </a:prstGeom>
          <a:noFill/>
        </p:spPr>
        <p:txBody>
          <a:bodyPr wrap="square" tIns="12700" rIns="76200" bIns="12700" lIns="76200" anchor="ctr">
            <a:noAutofit/>
          </a:bodyPr>
          <a:lstStyle/>
          <a:p>
            <a:pPr algn="ctr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〇〇</a:t>
            </a:r>
            <a:endParaRPr sz="34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14" name="Connector 13"/>
          <p:cNvCxnSpPr/>
          <p:nvPr/>
        </p:nvCxnSpPr>
        <p:spPr>
          <a:xfrm>
            <a:off x="4580467" y="2971800"/>
            <a:ext cx="3031066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4504267" y="3048000"/>
            <a:ext cx="3183467" cy="1041400"/>
          </a:xfrm>
          <a:prstGeom prst="rect">
            <a:avLst/>
          </a:prstGeom>
          <a:noFill/>
        </p:spPr>
        <p:txBody>
          <a:bodyPr wrap="square" tIns="25400" rIns="50800" bIns="25400" lIns="50800" anchor="t">
            <a:noAutofit/>
          </a:bodyPr>
          <a:lstStyle/>
          <a:p>
            <a:pPr algn="ctr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〇月〇日のお申込みで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094133" y="1701800"/>
            <a:ext cx="3488267" cy="381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〇〇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094133" y="2133600"/>
            <a:ext cx="3488267" cy="2057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4133" y="2235200"/>
            <a:ext cx="3488267" cy="660400"/>
          </a:xfrm>
          <a:prstGeom prst="rect">
            <a:avLst/>
          </a:prstGeom>
          <a:noFill/>
        </p:spPr>
        <p:txBody>
          <a:bodyPr wrap="square" tIns="12700" rIns="76200" bIns="12700" lIns="76200" anchor="ctr">
            <a:noAutofit/>
          </a:bodyPr>
          <a:lstStyle/>
          <a:p>
            <a:pPr algn="ctr">
              <a:lnSpc>
                <a:spcPts val="46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〇〇</a:t>
            </a:r>
            <a:endParaRPr sz="34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19" name="Connector 18"/>
          <p:cNvCxnSpPr/>
          <p:nvPr/>
        </p:nvCxnSpPr>
        <p:spPr>
          <a:xfrm>
            <a:off x="8322733" y="2971800"/>
            <a:ext cx="3031067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8246533" y="3048000"/>
            <a:ext cx="3183467" cy="1041400"/>
          </a:xfrm>
          <a:prstGeom prst="rect">
            <a:avLst/>
          </a:prstGeom>
          <a:noFill/>
        </p:spPr>
        <p:txBody>
          <a:bodyPr wrap="square" tIns="25400" rIns="50800" bIns="25400" lIns="50800" anchor="t">
            <a:noAutofit/>
          </a:bodyPr>
          <a:lstStyle/>
          <a:p>
            <a:pPr algn="ctr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09600" y="4394200"/>
            <a:ext cx="10972800" cy="558800"/>
          </a:xfrm>
          <a:prstGeom prst="rect">
            <a:avLst/>
          </a:prstGeom>
          <a:solidFill>
            <a:srgbClr val="E8F0F6"/>
          </a:solidFill>
          <a:ln>
            <a:noFill/>
          </a:ln>
        </p:spPr>
        <p:txBody>
          <a:bodyPr rtlCol="0" anchor="ctr" wrap="square" tIns="76200" rIns="203200" bIns="76200" lIns="203200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（ご提案を1文で）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09600" y="5105400"/>
            <a:ext cx="10972800" cy="8128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お願い：</a:t>
            </a:r>
            <a:r>
              <a:rPr sz="125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〇月〇日までに〇〇をご判断ください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〇〇株式会社　〇〇のご提案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2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1. 貴社の課題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〇〇が〇〇で、〇〇に困っていると伺いました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701800"/>
          <a:ext cx="10972800" cy="2921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13000"/>
                <a:gridCol w="3429000"/>
                <a:gridCol w="5130800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伺ったこと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数字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困っていること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4876800"/>
            <a:ext cx="10972800" cy="889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（いつ・誰から伺ったか。違っていれば指摘してもらう一文）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〇〇株式会社　〇〇のご提案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3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2. 課題ごとのご提案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〇〇を〇〇し、〇〇を〇〇します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609600" y="1701800"/>
            <a:ext cx="3522133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1. 〇〇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2159000"/>
            <a:ext cx="3522133" cy="2540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27000" rIns="177800" bIns="1270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課題：〇〇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8750" indent="-158750">
              <a:lnSpc>
                <a:spcPts val="1810"/>
              </a:lnSpc>
              <a:spcBef>
                <a:spcPts val="60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8750" indent="-158750">
              <a:lnSpc>
                <a:spcPts val="1810"/>
              </a:lnSpc>
              <a:spcBef>
                <a:spcPts val="60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34933" y="1701800"/>
            <a:ext cx="3522133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2. 〇〇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34933" y="2159000"/>
            <a:ext cx="3522133" cy="2540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27000" rIns="177800" bIns="1270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課題：〇〇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8750" indent="-158750">
              <a:lnSpc>
                <a:spcPts val="1810"/>
              </a:lnSpc>
              <a:spcBef>
                <a:spcPts val="60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8750" indent="-158750">
              <a:lnSpc>
                <a:spcPts val="1810"/>
              </a:lnSpc>
              <a:spcBef>
                <a:spcPts val="60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060267" y="1701800"/>
            <a:ext cx="3522133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3. 〇〇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60267" y="2159000"/>
            <a:ext cx="3522133" cy="2540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27000" rIns="177800" bIns="1270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課題：〇〇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8750" indent="-158750">
              <a:lnSpc>
                <a:spcPts val="1810"/>
              </a:lnSpc>
              <a:spcBef>
                <a:spcPts val="60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8750" indent="-158750">
              <a:lnSpc>
                <a:spcPts val="1810"/>
              </a:lnSpc>
              <a:spcBef>
                <a:spcPts val="60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9600" y="5029200"/>
            <a:ext cx="10972800" cy="609600"/>
          </a:xfrm>
          <a:prstGeom prst="rect">
            <a:avLst/>
          </a:prstGeom>
          <a:solidFill>
            <a:srgbClr val="E8F0F6"/>
          </a:solidFill>
          <a:ln>
            <a:noFill/>
          </a:ln>
        </p:spPr>
        <p:txBody>
          <a:bodyPr rtlCol="0" anchor="ctr" wrap="square" tIns="76200" rIns="203200" bIns="76200" lIns="203200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（相手の現場で増える作業・変わらないこと）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〇〇株式会社　〇〇のご提案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4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3. しくみ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〇〇が〇〇すると、〇〇に〇〇されます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609600" y="1701800"/>
            <a:ext cx="249555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1. 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2159000"/>
            <a:ext cx="2495550" cy="1676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27000" bIns="101600" lIns="127000">
            <a:noAutofit/>
          </a:bodyPr>
          <a:lstStyle/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>
            <a:off x="3155950" y="2705100"/>
            <a:ext cx="228600" cy="127000"/>
          </a:xfrm>
          <a:prstGeom prst="triangl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435350" y="1701800"/>
            <a:ext cx="249555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2. 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35350" y="2159000"/>
            <a:ext cx="2495550" cy="1676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27000" bIns="101600" lIns="127000">
            <a:noAutofit/>
          </a:bodyPr>
          <a:lstStyle/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1" name="Isosceles Triangle 10"/>
          <p:cNvSpPr/>
          <p:nvPr/>
        </p:nvSpPr>
        <p:spPr>
          <a:xfrm rot="5400000">
            <a:off x="5981700" y="2705100"/>
            <a:ext cx="228600" cy="127000"/>
          </a:xfrm>
          <a:prstGeom prst="triangl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61100" y="1701800"/>
            <a:ext cx="249555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3. 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61100" y="2159000"/>
            <a:ext cx="2495550" cy="1676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27000" bIns="101600" lIns="127000">
            <a:noAutofit/>
          </a:bodyPr>
          <a:lstStyle/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4" name="Isosceles Triangle 13"/>
          <p:cNvSpPr/>
          <p:nvPr/>
        </p:nvSpPr>
        <p:spPr>
          <a:xfrm rot="5400000">
            <a:off x="8807450" y="2705100"/>
            <a:ext cx="228600" cy="127000"/>
          </a:xfrm>
          <a:prstGeom prst="triangl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086850" y="1701800"/>
            <a:ext cx="249555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4. 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086850" y="2159000"/>
            <a:ext cx="2495550" cy="1676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27000" bIns="101600" lIns="127000">
            <a:noAutofit/>
          </a:bodyPr>
          <a:lstStyle/>
          <a:p>
            <a:pPr algn="l" marL="152400" indent="-152400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09600" y="4089400"/>
            <a:ext cx="538480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お客様にとって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4546600"/>
            <a:ext cx="5384800" cy="16002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27000" rIns="177800" bIns="127000" lIns="177800">
            <a:noAutofit/>
          </a:bodyPr>
          <a:lstStyle/>
          <a:p>
            <a:pPr algn="l" marL="165100" indent="-165100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  <a:p>
            <a:pPr algn="l" marL="165100" indent="-165100">
              <a:lnSpc>
                <a:spcPts val="1880"/>
              </a:lnSpc>
              <a:spcBef>
                <a:spcPts val="40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197600" y="4089400"/>
            <a:ext cx="538480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貴社にとって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97600" y="4546600"/>
            <a:ext cx="5384800" cy="16002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27000" rIns="177800" bIns="127000" lIns="177800">
            <a:noAutofit/>
          </a:bodyPr>
          <a:lstStyle/>
          <a:p>
            <a:pPr algn="l" marL="165100" indent="-165100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  <a:p>
            <a:pPr algn="l" marL="165100" indent="-165100">
              <a:lnSpc>
                <a:spcPts val="1880"/>
              </a:lnSpc>
              <a:spcBef>
                <a:spcPts val="400"/>
              </a:spcBef>
              <a:spcAft>
                <a:spcPts val="0"/>
              </a:spcAft>
            </a:pPr>
            <a:r>
              <a:rPr sz="13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〇〇株式会社　〇〇のご提案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5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4. 導入後の見込み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〇〇が〇〇になれば、〇〇は〇〇減る見込みです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09600" y="1701800"/>
            <a:ext cx="4826000" cy="3302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（グラフの題）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609600" y="2032000"/>
          <a:ext cx="4826000" cy="34798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740400" y="1701800"/>
          <a:ext cx="5842000" cy="21336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05000"/>
                <a:gridCol w="1778000"/>
                <a:gridCol w="2159000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Webの予約の割合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電話の予約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電話の受付の時間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今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740400" y="4191000"/>
            <a:ext cx="5842000" cy="13208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77800" bIns="101600" lIns="177800">
            <a:noAutofit/>
          </a:bodyPr>
          <a:lstStyle/>
          <a:p>
            <a:pPr algn="l">
              <a:lnSpc>
                <a:spcPts val="167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計算の前提：（何を元に、どう計算したか）</a:t>
            </a:r>
            <a:endParaRPr sz="11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5664200"/>
            <a:ext cx="10972800" cy="508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（見込みの数字の扱い）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〇〇株式会社　〇〇のご提案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6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5. 進め方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〇月〇日までにお申込みいただければ、〇月〇日に始められます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701800"/>
          <a:ext cx="10972800" cy="29464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21000"/>
                <a:gridCol w="1397000"/>
                <a:gridCol w="1330960"/>
                <a:gridCol w="1330960"/>
                <a:gridCol w="1330960"/>
                <a:gridCol w="1330960"/>
                <a:gridCol w="1330960"/>
              </a:tblGrid>
              <a:tr h="355600"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やること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担当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〇月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当社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お申込み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貴社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当社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貴社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貴社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algn="l">
                        <a:lnSpc>
                          <a:spcPts val="1670"/>
                        </a:lnSpc>
                      </a:pPr>
                      <a:r>
                        <a:rPr sz="11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1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90"/>
                        </a:lnSpc>
                      </a:pPr>
                      <a:r>
                        <a:rPr sz="1100" b="0" lang="ja-JP" altLang="en-US">
                          <a:solidFill>
                            <a:srgbClr val="222222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当社</a:t>
                      </a:r>
                      <a:endParaRPr sz="11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739"/>
                        </a:lnSpc>
                      </a:pPr>
                      <a:endParaRPr sz="120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231892" y="2197100"/>
            <a:ext cx="722376" cy="152400"/>
          </a:xfrm>
          <a:prstGeom prst="rect">
            <a:avLst/>
          </a:prstGeom>
          <a:solidFill>
            <a:srgbClr val="0077B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96660" y="2628900"/>
            <a:ext cx="101600" cy="152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29756" y="3060700"/>
            <a:ext cx="1121664" cy="152400"/>
          </a:xfrm>
          <a:prstGeom prst="rect">
            <a:avLst/>
          </a:prstGeom>
          <a:solidFill>
            <a:srgbClr val="0077B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7620" y="3492500"/>
            <a:ext cx="722376" cy="152400"/>
          </a:xfrm>
          <a:prstGeom prst="rect">
            <a:avLst/>
          </a:prstGeom>
          <a:solidFill>
            <a:srgbClr val="0077B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58580" y="3924300"/>
            <a:ext cx="1787144" cy="152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821924" y="4356100"/>
            <a:ext cx="323088" cy="152400"/>
          </a:xfrm>
          <a:prstGeom prst="rect">
            <a:avLst/>
          </a:prstGeom>
          <a:solidFill>
            <a:srgbClr val="0077B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09600" y="5029200"/>
            <a:ext cx="10972800" cy="6096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区切りの日：〇月〇日 〇〇　／　〇月〇日 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〇〇株式会社　〇〇のご提案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7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6. 費用（お見積り）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費用は〇〇万円（税別）です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0" y="1701800"/>
          <a:ext cx="10972800" cy="20574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540000"/>
                <a:gridCol w="2032000"/>
                <a:gridCol w="6400800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項目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金額（円）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内容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合計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4013200"/>
            <a:ext cx="538480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含まれるもの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4470400"/>
            <a:ext cx="5384800" cy="1676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27000" rIns="177800" bIns="127000" lIns="177800">
            <a:noAutofit/>
          </a:bodyPr>
          <a:lstStyle/>
          <a:p>
            <a:pPr algn="l" marL="158750" indent="-158750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8750" indent="-158750">
              <a:lnSpc>
                <a:spcPts val="1810"/>
              </a:lnSpc>
              <a:spcBef>
                <a:spcPts val="40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97600" y="4013200"/>
            <a:ext cx="5384800" cy="4064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ct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含まれないもの</a:t>
            </a:r>
            <a:endParaRPr sz="13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97600" y="4470400"/>
            <a:ext cx="5384800" cy="1676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27000" rIns="177800" bIns="127000" lIns="177800">
            <a:noAutofit/>
          </a:bodyPr>
          <a:lstStyle/>
          <a:p>
            <a:pPr algn="l" marL="158750" indent="-158750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  <a:p>
            <a:pPr algn="l" marL="158750" indent="-158750">
              <a:lnSpc>
                <a:spcPts val="1810"/>
              </a:lnSpc>
              <a:spcBef>
                <a:spcPts val="40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・〇〇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〇〇株式会社　〇〇のご提案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8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7. 試しのページ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〇〇を確かめていただけるように、〇〇を用意しました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1219200" y="1727200"/>
            <a:ext cx="2717800" cy="4470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1F3A5F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260600" y="1879600"/>
            <a:ext cx="635000" cy="63500"/>
          </a:xfrm>
          <a:prstGeom prst="roundRect">
            <a:avLst>
              <a:gd name="adj" fmla="val 50000"/>
            </a:avLst>
          </a:prstGeom>
          <a:solidFill>
            <a:srgbClr val="D5DCE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371600" y="2082800"/>
            <a:ext cx="2413000" cy="508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txBody>
          <a:bodyPr rtlCol="0" anchor="ctr" wrap="square" tIns="25400" rIns="50800" bIns="25400" lIns="50800">
            <a:noAutofit/>
          </a:bodyPr>
          <a:lstStyle/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〇〇のご予約</a:t>
            </a:r>
            <a:endParaRPr sz="9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97000" y="2743200"/>
            <a:ext cx="2362200" cy="228600"/>
          </a:xfrm>
          <a:prstGeom prst="rect">
            <a:avLst/>
          </a:prstGeom>
          <a:noFill/>
        </p:spPr>
        <p:txBody>
          <a:bodyPr wrap="square" tIns="12700" rIns="25400" bIns="12700" lIns="2540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97000" y="2984500"/>
            <a:ext cx="2362200" cy="355600"/>
          </a:xfrm>
          <a:prstGeom prst="rect">
            <a:avLst/>
          </a:prstGeom>
          <a:noFill/>
          <a:ln w="12700">
            <a:solidFill>
              <a:srgbClr val="D5DCE3"/>
            </a:solidFill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l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　▼</a:t>
            </a:r>
            <a:endParaRPr sz="10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97000" y="3454400"/>
            <a:ext cx="2362200" cy="228600"/>
          </a:xfrm>
          <a:prstGeom prst="rect">
            <a:avLst/>
          </a:prstGeom>
          <a:noFill/>
        </p:spPr>
        <p:txBody>
          <a:bodyPr wrap="square" tIns="12700" rIns="25400" bIns="12700" lIns="2540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97000" y="3695700"/>
            <a:ext cx="2362200" cy="355600"/>
          </a:xfrm>
          <a:prstGeom prst="rect">
            <a:avLst/>
          </a:prstGeom>
          <a:noFill/>
          <a:ln w="12700">
            <a:solidFill>
              <a:srgbClr val="D5DCE3"/>
            </a:solidFill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l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　▼</a:t>
            </a:r>
            <a:endParaRPr sz="10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97000" y="4165600"/>
            <a:ext cx="2362200" cy="228600"/>
          </a:xfrm>
          <a:prstGeom prst="rect">
            <a:avLst/>
          </a:prstGeom>
          <a:noFill/>
        </p:spPr>
        <p:txBody>
          <a:bodyPr wrap="square" tIns="12700" rIns="25400" bIns="12700" lIns="2540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97000" y="4406900"/>
            <a:ext cx="2362200" cy="355600"/>
          </a:xfrm>
          <a:prstGeom prst="rect">
            <a:avLst/>
          </a:prstGeom>
          <a:noFill/>
          <a:ln w="12700">
            <a:solidFill>
              <a:srgbClr val="D5DCE3"/>
            </a:solidFill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l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　▼</a:t>
            </a:r>
            <a:endParaRPr sz="10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97000" y="4876800"/>
            <a:ext cx="2362200" cy="228600"/>
          </a:xfrm>
          <a:prstGeom prst="rect">
            <a:avLst/>
          </a:prstGeom>
          <a:noFill/>
        </p:spPr>
        <p:txBody>
          <a:bodyPr wrap="square" tIns="12700" rIns="25400" bIns="12700" lIns="25400" anchor="t">
            <a:noAutofit/>
          </a:bodyPr>
          <a:lstStyle/>
          <a:p>
            <a:pPr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97000" y="5118100"/>
            <a:ext cx="2362200" cy="355600"/>
          </a:xfrm>
          <a:prstGeom prst="rect">
            <a:avLst/>
          </a:prstGeom>
          <a:noFill/>
          <a:ln w="12700">
            <a:solidFill>
              <a:srgbClr val="D5DCE3"/>
            </a:solidFill>
          </a:ln>
        </p:spPr>
        <p:txBody>
          <a:bodyPr rtlCol="0" anchor="ctr" wrap="square" tIns="25400" rIns="101600" bIns="25400" lIns="101600">
            <a:noAutofit/>
          </a:bodyPr>
          <a:lstStyle/>
          <a:p>
            <a:pPr algn="l">
              <a:lnSpc>
                <a:spcPts val="152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</a:t>
            </a:r>
            <a:endParaRPr sz="10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600200" y="5537200"/>
            <a:ext cx="1955800" cy="406400"/>
          </a:xfrm>
          <a:prstGeom prst="roundRect">
            <a:avLst>
              <a:gd name="adj" fmla="val 50000"/>
            </a:avLst>
          </a:prstGeom>
          <a:solidFill>
            <a:srgbClr val="F6E04B"/>
          </a:solidFill>
          <a:ln>
            <a:noFill/>
          </a:ln>
        </p:spPr>
        <p:txBody>
          <a:bodyPr rtlCol="0" anchor="ctr" wrap="square" tIns="12700" rIns="101600" bIns="12700" lIns="101600">
            <a:noAutofit/>
          </a:bodyPr>
          <a:lstStyle/>
          <a:p>
            <a:pPr algn="ctr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〇〇する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0" y="1727200"/>
          <a:ext cx="7010400" cy="22098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05000"/>
                <a:gridCol w="5105400"/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画面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FFFFF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試しのページで確かめられること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1F3A5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r>
                        <a:rPr sz="1250" b="1" lang="ja-JP" altLang="en-US">
                          <a:solidFill>
                            <a:srgbClr val="1F3A5F"/>
                          </a:solidFill>
                          <a:latin typeface="游ゴシック"/>
                          <a:ea typeface="游ゴシック"/>
                          <a:cs typeface="游ゴシック"/>
                        </a:rPr>
                        <a:t>〇〇</a:t>
                      </a: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10"/>
                        </a:lnSpc>
                      </a:pPr>
                      <a:endParaRPr sz="1250" lang="ja-JP" altLang="en-US">
                        <a:latin typeface="游ゴシック"/>
                        <a:ea typeface="游ゴシック"/>
                        <a:cs typeface="游ゴシック"/>
                      </a:endParaRPr>
                    </a:p>
                  </a:txBody>
                  <a:tcPr marL="88900" marR="88900" marT="25400" marB="25400" anchor="ctr">
                    <a:lnL w="25400" cap="flat" cmpd="sng" algn="ctr">
                      <a:solidFill>
                        <a:srgbClr val="FFFFFF"/>
                      </a:solidFill>
                      <a:prstDash val="soli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19" name="Rectangle 18"/>
          <p:cNvSpPr/>
          <p:nvPr/>
        </p:nvSpPr>
        <p:spPr>
          <a:xfrm>
            <a:off x="4572000" y="4064000"/>
            <a:ext cx="7010400" cy="12192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t" wrap="square" tIns="101600" rIns="177800" bIns="101600" lIns="177800">
            <a:noAutofit/>
          </a:bodyPr>
          <a:lstStyle/>
          <a:p>
            <a:pPr algn="l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（試せる期間、何を元に作ったか）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572000" y="5461000"/>
            <a:ext cx="7010400" cy="635000"/>
          </a:xfrm>
          <a:prstGeom prst="rect">
            <a:avLst/>
          </a:prstGeom>
          <a:solidFill>
            <a:srgbClr val="E8F0F6"/>
          </a:solidFill>
          <a:ln>
            <a:noFill/>
          </a:ln>
        </p:spPr>
        <p:txBody>
          <a:bodyPr rtlCol="0" anchor="ctr" wrap="square" tIns="76200" rIns="203200" bIns="76200" lIns="203200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1F3A5F"/>
                </a:solidFill>
                <a:latin typeface="游ゴシック"/>
                <a:ea typeface="游ゴシック"/>
                <a:cs typeface="游ゴシック"/>
              </a:rPr>
              <a:t>（試すのに費用がかかるか）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〇〇株式会社　〇〇のご提案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9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330200"/>
            <a:ext cx="10972800" cy="2540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59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lang="ja-JP" altLang="en-US">
                <a:solidFill>
                  <a:srgbClr val="0077B0"/>
                </a:solidFill>
                <a:latin typeface="游ゴシック"/>
                <a:ea typeface="游ゴシック"/>
                <a:cs typeface="游ゴシック"/>
              </a:rPr>
              <a:t>8. 次の一歩</a:t>
            </a:r>
            <a:endParaRPr sz="11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10972800" cy="889000"/>
          </a:xfrm>
          <a:prstGeom prst="rect">
            <a:avLst/>
          </a:prstGeom>
          <a:noFill/>
        </p:spPr>
        <p:txBody>
          <a:bodyPr wrap="square" tIns="38100" rIns="0" bIns="38100" lIns="0" anchor="b">
            <a:noAutofit/>
          </a:bodyPr>
          <a:lstStyle/>
          <a:p>
            <a:pPr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次の一歩として、〇つのことをお願いします</a:t>
            </a:r>
            <a:endParaRPr sz="21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609600" y="15748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574800"/>
            <a:ext cx="812800" cy="0"/>
          </a:xfrm>
          <a:prstGeom prst="line">
            <a:avLst/>
          </a:prstGeom>
          <a:ln w="38100">
            <a:solidFill>
              <a:srgbClr val="1F3A5F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09600" y="1854200"/>
            <a:ext cx="381000" cy="381000"/>
          </a:xfrm>
          <a:prstGeom prst="ellips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600" y="1854200"/>
            <a:ext cx="381000" cy="381000"/>
          </a:xfrm>
          <a:prstGeom prst="rect">
            <a:avLst/>
          </a:prstGeom>
          <a:noFill/>
        </p:spPr>
        <p:txBody>
          <a:bodyPr wrap="square" tIns="0" rIns="0" bIns="0" lIns="0" anchor="ctr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1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68400" y="1778000"/>
            <a:ext cx="10414000" cy="378460"/>
          </a:xfrm>
          <a:prstGeom prst="rect">
            <a:avLst/>
          </a:prstGeom>
          <a:noFill/>
        </p:spPr>
        <p:txBody>
          <a:bodyPr wrap="square" tIns="38100" rIns="25400" bIns="38100" lIns="25400" anchor="t">
            <a:noAutofit/>
          </a:bodyPr>
          <a:lstStyle/>
          <a:p>
            <a:pPr algn="l">
              <a:lnSpc>
                <a:spcPts val="218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〇〇していただく（〇月〇日まで）</a:t>
            </a:r>
            <a:endParaRPr sz="15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68400" y="2156460"/>
            <a:ext cx="10414000" cy="510540"/>
          </a:xfrm>
          <a:prstGeom prst="rect">
            <a:avLst/>
          </a:prstGeom>
          <a:noFill/>
        </p:spPr>
        <p:txBody>
          <a:bodyPr wrap="square" tIns="12700" rIns="25400" bIns="12700" lIns="2540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（補足）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10" name="Connector 9"/>
          <p:cNvCxnSpPr/>
          <p:nvPr/>
        </p:nvCxnSpPr>
        <p:spPr>
          <a:xfrm>
            <a:off x="609600" y="27051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sp>
        <p:nvSpPr>
          <p:cNvPr id="11" name="Oval 10"/>
          <p:cNvSpPr/>
          <p:nvPr/>
        </p:nvSpPr>
        <p:spPr>
          <a:xfrm>
            <a:off x="609600" y="2819400"/>
            <a:ext cx="381000" cy="381000"/>
          </a:xfrm>
          <a:prstGeom prst="ellips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9600" y="2819400"/>
            <a:ext cx="381000" cy="381000"/>
          </a:xfrm>
          <a:prstGeom prst="rect">
            <a:avLst/>
          </a:prstGeom>
          <a:noFill/>
        </p:spPr>
        <p:txBody>
          <a:bodyPr wrap="square" tIns="0" rIns="0" bIns="0" lIns="0" anchor="ctr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2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68400" y="2743200"/>
            <a:ext cx="10414000" cy="378460"/>
          </a:xfrm>
          <a:prstGeom prst="rect">
            <a:avLst/>
          </a:prstGeom>
          <a:noFill/>
        </p:spPr>
        <p:txBody>
          <a:bodyPr wrap="square" tIns="38100" rIns="25400" bIns="38100" lIns="25400" anchor="t">
            <a:noAutofit/>
          </a:bodyPr>
          <a:lstStyle/>
          <a:p>
            <a:pPr algn="l">
              <a:lnSpc>
                <a:spcPts val="218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〇〇をお送りいただく（〇月〇日まで）</a:t>
            </a:r>
            <a:endParaRPr sz="15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68400" y="3121660"/>
            <a:ext cx="10414000" cy="510540"/>
          </a:xfrm>
          <a:prstGeom prst="rect">
            <a:avLst/>
          </a:prstGeom>
          <a:noFill/>
        </p:spPr>
        <p:txBody>
          <a:bodyPr wrap="square" tIns="12700" rIns="25400" bIns="12700" lIns="2540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（補足）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cxnSp>
        <p:nvCxnSpPr>
          <p:cNvPr id="15" name="Connector 14"/>
          <p:cNvCxnSpPr/>
          <p:nvPr/>
        </p:nvCxnSpPr>
        <p:spPr>
          <a:xfrm>
            <a:off x="609600" y="3670300"/>
            <a:ext cx="10972800" cy="0"/>
          </a:xfrm>
          <a:prstGeom prst="line">
            <a:avLst/>
          </a:prstGeom>
          <a:ln w="9525">
            <a:solidFill>
              <a:srgbClr val="D5DCE3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609600" y="3784600"/>
            <a:ext cx="381000" cy="381000"/>
          </a:xfrm>
          <a:prstGeom prst="ellipse">
            <a:avLst/>
          </a:prstGeom>
          <a:solidFill>
            <a:srgbClr val="1F3A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9600" y="3784600"/>
            <a:ext cx="381000" cy="381000"/>
          </a:xfrm>
          <a:prstGeom prst="rect">
            <a:avLst/>
          </a:prstGeom>
          <a:noFill/>
        </p:spPr>
        <p:txBody>
          <a:bodyPr wrap="square" tIns="0" rIns="0" bIns="0" lIns="0" anchor="ctr">
            <a:noAutofit/>
          </a:bodyPr>
          <a:lstStyle/>
          <a:p>
            <a:pPr algn="ctr">
              <a:lnSpc>
                <a:spcPts val="203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lang="ja-JP" altLang="en-US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3</a:t>
            </a:r>
            <a:endParaRPr sz="14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68400" y="3708400"/>
            <a:ext cx="10414000" cy="378460"/>
          </a:xfrm>
          <a:prstGeom prst="rect">
            <a:avLst/>
          </a:prstGeom>
          <a:noFill/>
        </p:spPr>
        <p:txBody>
          <a:bodyPr wrap="square" tIns="38100" rIns="25400" bIns="38100" lIns="25400" anchor="t">
            <a:noAutofit/>
          </a:bodyPr>
          <a:lstStyle/>
          <a:p>
            <a:pPr algn="l">
              <a:lnSpc>
                <a:spcPts val="218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〇月〇日までにお申し込みいただく</a:t>
            </a:r>
            <a:endParaRPr sz="15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68400" y="4086860"/>
            <a:ext cx="10414000" cy="510540"/>
          </a:xfrm>
          <a:prstGeom prst="rect">
            <a:avLst/>
          </a:prstGeom>
          <a:noFill/>
        </p:spPr>
        <p:txBody>
          <a:bodyPr wrap="square" tIns="12700" rIns="25400" bIns="12700" lIns="25400" anchor="t">
            <a:noAutofit/>
          </a:bodyPr>
          <a:lstStyle/>
          <a:p>
            <a:pPr algn="l">
              <a:lnSpc>
                <a:spcPts val="1739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（補足）</a:t>
            </a:r>
            <a:endParaRPr sz="120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9600" y="4876800"/>
            <a:ext cx="10972800" cy="889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 wrap="square" tIns="101600" rIns="177800" bIns="101600" lIns="177800">
            <a:noAutofit/>
          </a:bodyPr>
          <a:lstStyle/>
          <a:p>
            <a:pPr algn="ctr"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lang="ja-JP" altLang="en-US">
                <a:solidFill>
                  <a:srgbClr val="222222"/>
                </a:solidFill>
                <a:latin typeface="游ゴシック"/>
                <a:ea typeface="游ゴシック"/>
                <a:cs typeface="游ゴシック"/>
              </a:rPr>
              <a:t>連絡先：〇〇株式会社　〇〇部　〇〇 〇〇（電話・メール）</a:t>
            </a:r>
            <a:endParaRPr sz="12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9600" y="6477000"/>
            <a:ext cx="5334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l">
              <a:lnSpc>
                <a:spcPts val="1230"/>
              </a:lnSpc>
              <a:spcBef>
                <a:spcPts val="0"/>
              </a:spcBef>
              <a:spcAft>
                <a:spcPts val="0"/>
              </a:spcAft>
            </a:pPr>
            <a:r>
              <a:rPr sz="85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〇〇株式会社　〇〇のご提案</a:t>
            </a:r>
            <a:endParaRPr sz="850" lang="ja-JP" altLang="en-US">
              <a:latin typeface="游ゴシック"/>
              <a:ea typeface="游ゴシック"/>
              <a:cs typeface="游ゴシック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66400" y="6477000"/>
            <a:ext cx="1016000" cy="228600"/>
          </a:xfrm>
          <a:prstGeom prst="rect">
            <a:avLst/>
          </a:prstGeom>
          <a:noFill/>
        </p:spPr>
        <p:txBody>
          <a:bodyPr wrap="square" tIns="25400" rIns="0" bIns="25400" lIns="0" anchor="t">
            <a:noAutofit/>
          </a:bodyPr>
          <a:lstStyle/>
          <a:p>
            <a:pPr algn="r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lang="ja-JP" altLang="en-US">
                <a:solidFill>
                  <a:srgbClr val="5B6670"/>
                </a:solidFill>
                <a:latin typeface="游ゴシック"/>
                <a:ea typeface="游ゴシック"/>
                <a:cs typeface="游ゴシック"/>
              </a:rPr>
              <a:t>10</a:t>
            </a:r>
            <a:endParaRPr sz="900" lang="ja-JP" altLang="en-US">
              <a:latin typeface="游ゴシック"/>
              <a:ea typeface="游ゴシック"/>
              <a:cs typeface="游ゴシック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游ゴシック"/>
        <a:ea typeface="游ゴシック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游ゴシック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提案書</dc:title>
  <dc:subject/>
  <dc:creator>おまかせレポート</dc:creator>
  <cp:keywords/>
  <dc:description/>
  <cp:lastModifiedBy>おまかせレポート</cp:lastModifiedBy>
  <cp:revision>1</cp:revision>
  <dcterms:created xsi:type="dcterms:W3CDTF">2026-11-03T17:29:29Z</dcterms:created>
  <dcterms:modified xsi:type="dcterms:W3CDTF">2026-11-03T17:29:29Z</dcterms:modified>
  <cp:category/>
</cp:coreProperties>
</file>