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9CAD9"/>
            </a:solidFill>
            <a:ln>
              <a:noFill/>
            </a:ln>
          </c:spPr>
          <c:dPt>
            <c:idx val="2"/>
            <c:spPr>
              <a:solidFill>
                <a:srgbClr val="1F3A5F"/>
              </a:solidFill>
            </c:spPr>
          </c:dPt>
          <c:cat>
            <c:strRef>
              <c:f>Sheet1!$A$2:$A$4</c:f>
              <c:strCache>
                <c:ptCount val="3"/>
                <c:pt idx="0">
                  <c:v>昨年</c:v>
                </c:pt>
                <c:pt idx="1">
                  <c:v>Webが30%</c:v>
                </c:pt>
                <c:pt idx="2">
                  <c:v>Webが50%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160.0</c:v>
                </c:pt>
                <c:pt idx="1">
                  <c:v>110.0</c:v>
                </c:pt>
                <c:pt idx="2">
                  <c:v>80.0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 b="1">
                  <a:solidFill>
                    <a:srgbClr val="22222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CE3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95.2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 lang="ja-JP" altLang="en-US">
          <a:solidFill>
            <a:srgbClr val="222222"/>
          </a:solidFill>
          <a:latin typeface="游ゴシック"/>
          <a:ea typeface="游ゴシック"/>
          <a:cs typeface="游ゴシック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表紙。宛名（会社名・部署＋御中）、題名、日付、自社の会社名・部署・担当者を入れます。題名は「相手にとって何が良くなるか」がわかる言葉にします。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相手が最初に知りたいこと（何を・いくらで・いつから・何をすればよいか）を1枚にまとめます。決める人は、このページしか読まないこともあります。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相手から聞いた課題を、相手の言葉と数字で書きます。いつ誰から聞いたかを書き、違っていたら指摘してもらうようにすると、提案の前提がずれません。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課題の一つひとつに、何で応えるかを対応させて書きます。自社の製品の機能の一覧にせず、相手の困りごとを主語にします。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使う人の流れで、提案の中身を示します。相手の現場で何が変わり、何が変わらないかを書きます。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効果は約束ではなく見込みとして、前提と計算の式を添えて書きます。前提を変えた場合（30%・50%など）を並べると、相手が自分で判断できます。グラフは右クリック →「データの編集」で数字を入れ替えます。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相手がいつ何をすればよいかがわかるように、相手の担当の行も入れます。申込みの期限から逆算して書きます。棒は四角の図形なので、ドラッグで長さを変えられます。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金額は内訳と合計、税込か税別かを書きます。あとから追加の費用で揉めないように、含まれないものを具体的に書きます。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実績がまだないとき、相手と同じ規模の例がないときは、相手に合わせたサンプルや試用で代えます。何を確かめられるか、費用がかかるかを書きます。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提案のあとに相手にしてほしいことを、期限つきで書きます。最後に連絡先を入れます。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31800"/>
            <a:ext cx="6604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株式会社まどぐちシステム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04400" y="431800"/>
            <a:ext cx="1778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貴社限り</a:t>
            </a:r>
            <a:endParaRPr sz="10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70000"/>
            <a:ext cx="10972800" cy="381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株式会社こむぎ日和　営業企画部 御中</a:t>
            </a:r>
            <a:endParaRPr sz="16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1905000"/>
            <a:ext cx="1524000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50800" bIns="25400" lIns="508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ご提案書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438400"/>
            <a:ext cx="10972800" cy="14224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クリスマスケーキの予約を、</a:t>
            </a:r>
            <a:endParaRPr sz="32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Webでも受け付けるご提案</a:t>
            </a:r>
            <a:endParaRPr sz="3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886200"/>
            <a:ext cx="10972800" cy="381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予約サービス「まどぐち予約」で、電話と店頭の予約にスマホからの予約を足します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8" name="Connector 7"/>
          <p:cNvCxnSpPr/>
          <p:nvPr/>
        </p:nvCxnSpPr>
        <p:spPr>
          <a:xfrm>
            <a:off x="609600" y="44704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" y="44704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4648200"/>
            <a:ext cx="8128000" cy="762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2026年8月25日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株式会社まどぐちシステム　営業部　森下 拓也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ご提案の要点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11月10日の予約の受付開始に間に合わせて、Webの予約を足します。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費用は2か月で20.5万円（税別）です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費用（2か月・税別）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20.5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万円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838200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初期 8万円 ＋ 月額 12.5万円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1867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準備の期間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1867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51867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約6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週間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4580467" y="2971800"/>
            <a:ext cx="3031066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4504267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9月18日のお申込みで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11月10日に受付開始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94133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試しのページ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94133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4133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3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店舗分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8322733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246533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梅田店・江坂店・高槻店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2週間 無料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" y="4394200"/>
            <a:ext cx="10972800" cy="5588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電話と店頭の予約はそのままに、予約の入口を1つ足すご提案です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5105400"/>
            <a:ext cx="10972800" cy="8128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お願い：</a:t>
            </a: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9月10日までに試しのページを触っていただき、9月18日までにご判断ください</a:t>
            </a: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（10ページ）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1. 貴社の課題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昨年は予約の62%が電話で、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受付に約160時間かかったと伺いました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921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13000"/>
                <a:gridCol w="3429000"/>
                <a:gridCol w="5130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伺ったこと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昨年（2025年）の数字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困っていること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2,390件（予約の62%）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締め切り前の3日間は、電話がつながりにくい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受付の時間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約160時間（1件 約4分）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店長が焼成の合間に受けている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予約票の書き間違い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41件（二重の予約を含む）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受け取りの日に作り直している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受け取りの待ち時間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最大25分（12月24日の夕方）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受け取りの時間を決めていない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876800"/>
            <a:ext cx="10972800" cy="88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数字は、8月18日のお打ち合わせで、営業企画部の小川さまから伺ったものです。違っていればご指摘ください。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2. 課題ごとのご提案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予約の入口を増やし、店ごとの上限と受け取りの時間を、自動で管理します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3522133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1. 予約の入口を増やす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59000"/>
            <a:ext cx="3522133" cy="2540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課題：電話がつながりにくい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・スマホから24時間予約できる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・電話と店頭の予約は今までどおり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・店頭のPOPのQRコードから入れる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34933" y="1701800"/>
            <a:ext cx="3522133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2. 店ごとの上限を管理する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34933" y="2159000"/>
            <a:ext cx="3522133" cy="2540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課題：予約票の書き間違い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・店ごとにケーキの数の上限を登録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・上限に達したら自動で締め切る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・電話の予約も同じ一覧に入れる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60267" y="1701800"/>
            <a:ext cx="3522133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3. 受け取りの時間を分ける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60267" y="2159000"/>
            <a:ext cx="3522133" cy="2540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課題：受け取りの待ち時間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・30分ごとの枠から選んでもらう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・枠ごとの数にも上限を決められる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・予約の番号で探して渡す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5029200"/>
            <a:ext cx="10972800" cy="6096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店舗で増える作業は、受付の期間中に予約の一覧を1日1回見ることです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4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3. しくみ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お客様がスマホで予約すると、店舗の予約一覧に自動で入ります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1. ご予約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・店・受け取りの日時・ケーキを選ぶ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・24時間いつでも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>
            <a:off x="31559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353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2. 確認のメール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53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・予約の番号と受け取りの日時を自動で送る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98170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11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3. 店舗の予約一覧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611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・店ごとに日付順で見る・印刷する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・電話の予約もここに入れる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88074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868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4. お受け取り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0868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・30分ごとの枠で来店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・予約の番号で探して渡す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お客様にとって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・電話がつながるのを待たずに予約できる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・受け取りの時間を選べるので、待たない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7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貴社にとって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97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・電話の受付と、予約票の手書きが減る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・店ごとの上限を超えて予約を受けない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5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4. 導入後の見込み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Webの予約が半分になれば、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電話の受付は約80時間減る見込みです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701800"/>
            <a:ext cx="4826000" cy="3302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電話の受付の時間（時間）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09600" y="2032000"/>
          <a:ext cx="4826000" cy="3479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740400" y="1701800"/>
          <a:ext cx="5842000" cy="2133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1778000"/>
                <a:gridCol w="21590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Webの予約の割合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電話の受付の時間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0%（昨年）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2,390件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約160時間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30%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約1,670件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約110時間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50%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約1,200件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約80時間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740400" y="4191000"/>
            <a:ext cx="5842000" cy="13208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77800" bIns="101600" lIns="177800">
            <a:noAutofit/>
          </a:bodyPr>
          <a:lstStyle/>
          <a:p>
            <a:pPr algn="l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計算の前提：予約の数は昨年と同じ3,860件。Web以外の予約は、昨年と同じ割合で電話と店頭に分かれる。電話1件の受付は約4分（貴社の店舗の聞き取り）。</a:t>
            </a:r>
            <a:endParaRPr sz="11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5664200"/>
            <a:ext cx="10972800" cy="508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見込みは当社の計算で、お約束する数字ではありません。受付の期間が終わったら、実際の件数をご報告します。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6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5. 進め方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9月18日までにお申込みいただければ、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11月10日に予約の受付を始められます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378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21000"/>
                <a:gridCol w="1397000"/>
                <a:gridCol w="1330960"/>
                <a:gridCol w="1330960"/>
                <a:gridCol w="1330960"/>
                <a:gridCol w="1330960"/>
                <a:gridCol w="1330960"/>
              </a:tblGrid>
              <a:tr h="355600"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やること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担当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8月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9月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10月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11月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12月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試しのページ（3店舗）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お申込み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貴社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予約ページの設定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店長会での説明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当社・貴社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店舗でのテスト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貴社（全店）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予約の受付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貴社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受け取りの日の待機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123635" y="2197100"/>
            <a:ext cx="536042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28688" y="2628900"/>
            <a:ext cx="101600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095236" y="3060700"/>
            <a:ext cx="855472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94524" y="3492500"/>
            <a:ext cx="101600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60004" y="3924300"/>
            <a:ext cx="456184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357868" y="4356100"/>
            <a:ext cx="1813763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247831" y="4787900"/>
            <a:ext cx="101600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5461000"/>
            <a:ext cx="10972800" cy="609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区切りの日：9月10日 ご質問の締め切り　／　9月18日 お申込み　／　10月24日 テストの完了　／　11月10日 受付開始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7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6. 費用（お見積り）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費用は2か月で20.5万円（税別）です。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1月からは、お申込みがなければかかりません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057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40000"/>
                <a:gridCol w="2032000"/>
                <a:gridCol w="6400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項目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金額（円）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内容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初期費用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80,000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予約ページの設定、25店の登録、操作の説明会（1回）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月額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125,000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2,500円 × 25店 × 2か月（11・12月）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合計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205,000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税別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0132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含まれるもの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4470400"/>
            <a:ext cx="538480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58750" indent="-158750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・予約の確認メール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・店舗の予約一覧（印刷できる）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・受け取りの日（12月23〜25日）の電話での待機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97600" y="40132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含まれないもの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97600" y="4470400"/>
            <a:ext cx="538480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58750" indent="-158750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・POP・チラシの印刷（貴社でご用意）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・Webでの前払い（お支払いは店頭のまま）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・26店目からの追加（1店 月2,500円）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8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7. 試しのページ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まだ貴社と同じ規模の導入の例がないため、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貴社の3店舗分の試しのページを作りました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1219200" y="1727200"/>
            <a:ext cx="2717800" cy="4470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60600" y="1879600"/>
            <a:ext cx="635000" cy="63500"/>
          </a:xfrm>
          <a:prstGeom prst="roundRect">
            <a:avLst>
              <a:gd name="adj" fmla="val 50000"/>
            </a:avLst>
          </a:prstGeom>
          <a:solidFill>
            <a:srgbClr val="D5DCE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371600" y="2082800"/>
            <a:ext cx="2413000" cy="508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50800" bIns="25400" lIns="50800">
            <a:no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こむぎ日和</a:t>
            </a:r>
            <a:endParaRPr sz="950" lang="ja-JP" altLang="en-US">
              <a:latin typeface="游ゴシック"/>
              <a:ea typeface="游ゴシック"/>
              <a:cs typeface="游ゴシック"/>
            </a:endParaRP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クリスマスケーキのご予約</a:t>
            </a:r>
            <a:endParaRPr sz="9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7000" y="27432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受け取る店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7000" y="29845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高槻店　▼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97000" y="34544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受け取りの日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7000" y="36957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12月24日（木）　▼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97000" y="41656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受け取りの時間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97000" y="44069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17:00〜17:30　▼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97000" y="48768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ケーキ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97000" y="51181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苺のショートケーキ 5号　1個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600200" y="5537200"/>
            <a:ext cx="1955800" cy="406400"/>
          </a:xfrm>
          <a:prstGeom prst="roundRect">
            <a:avLst>
              <a:gd name="adj" fmla="val 50000"/>
            </a:avLst>
          </a:prstGeom>
          <a:solidFill>
            <a:srgbClr val="F6E04B"/>
          </a:solidFill>
          <a:ln>
            <a:noFill/>
          </a:ln>
        </p:spPr>
        <p:txBody>
          <a:bodyPr rtlCol="0" anchor="ctr" wrap="square" tIns="12700" rIns="101600" bIns="12700" lIns="101600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予約する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0" y="1727200"/>
          <a:ext cx="7010400" cy="2209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51054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画面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試しのページで確かめられること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お客様の画面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店・日時・ケーキの選び方と、確認のメール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店舗の画面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予約の一覧と印刷、上限に達したときの締め切り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電話で受けた予約を、店舗の画面から入れる手順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4572000" y="4064000"/>
            <a:ext cx="7010400" cy="1219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2週間（8月28日〜9月10日）、無料でお使いいただけます。画面は梅田店・江坂店・高槻店の3店舗分で、商品と値段は昨年のチラシから入れています。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0" y="5461000"/>
            <a:ext cx="7010400" cy="6350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お申込みにならなくても、費用はかかりません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9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8. 次の一歩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次の一歩として、3つのことをお願いします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18542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542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8400" y="17780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試しのページを、店長さま2〜3名に触っていただく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8400" y="21564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8月28日〜9月10日。梅田店・江坂店・高槻店の3店舗分です。URLは別のメールでお送りします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609600" y="27051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1" name="Oval 10"/>
          <p:cNvSpPr/>
          <p:nvPr/>
        </p:nvSpPr>
        <p:spPr>
          <a:xfrm>
            <a:off x="609600" y="28194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28194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8400" y="27432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ご質問・ご要望を、9月10日までにお送りいただく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8400" y="31216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上限の数え方や、受け取りの枠の長さは、店舗に合わせて変えられます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5" name="Connector 14"/>
          <p:cNvCxnSpPr/>
          <p:nvPr/>
        </p:nvCxnSpPr>
        <p:spPr>
          <a:xfrm>
            <a:off x="609600" y="36703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609600" y="37846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37846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8400" y="37084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9月18日までに、お申し込みいただく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8400" y="40868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お申込みの翌営業日から設定を始め、10月9日に予約ページをお渡しします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600" y="4876800"/>
            <a:ext cx="10972800" cy="88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連絡先：株式会社まどぐちシステム　営業部　森下 拓也（sales@example.jp）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株式会社まどぐちシステム　クリスマスケーキのWeb予約のご提案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10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提案書</dc:title>
  <dc:subject/>
  <dc:creator>おまかせレポート</dc:creator>
  <cp:keywords/>
  <dc:description/>
  <cp:lastModifiedBy>おまかせレポート</cp:lastModifiedBy>
  <cp:revision>1</cp:revision>
  <dcterms:created xsi:type="dcterms:W3CDTF">2026-11-03T17:29:36Z</dcterms:created>
  <dcterms:modified xsi:type="dcterms:W3CDTF">2026-11-03T17:29:36Z</dcterms:modified>
  <cp:category/>
</cp:coreProperties>
</file>