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百万円</c:v>
                </c:pt>
              </c:strCache>
            </c:strRef>
          </c:tx>
          <c:cat>
            <c:strRef>
              <c:f>Sheet1!$A$2:$A$8</c:f>
              <c:strCache>
                <c:ptCount val="7"/>
                <c:pt idx="0">
                  <c:v>予算</c:v>
                </c:pt>
                <c:pt idx="1">
                  <c:v>粗利の増加</c:v>
                </c:pt>
                <c:pt idx="2">
                  <c:v>人件費</c:v>
                </c:pt>
                <c:pt idx="3">
                  <c:v>広告宣伝費</c:v>
                </c:pt>
                <c:pt idx="4">
                  <c:v>外注費</c:v>
                </c:pt>
                <c:pt idx="5">
                  <c:v>その他</c:v>
                </c:pt>
                <c:pt idx="6">
                  <c:v>実績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42.2</c:v>
                </c:pt>
                <c:pt idx="1">
                  <c:v>5.8</c:v>
                </c:pt>
                <c:pt idx="2">
                  <c:v>-2.1</c:v>
                </c:pt>
                <c:pt idx="3">
                  <c:v>-1.6</c:v>
                </c:pt>
                <c:pt idx="4">
                  <c:v>-0.4</c:v>
                </c:pt>
                <c:pt idx="5">
                  <c:v>-0.3</c:v>
                </c:pt>
                <c:pt idx="6">
                  <c:v>43.6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stacked"/>
        <c:ser>
          <c:idx val="0"/>
          <c:order val="0"/>
          <c:tx>
            <c:strRef>
              <c:f>Sheet1!$B$1</c:f>
              <c:strCache>
                <c:ptCount val="1"/>
                <c:pt idx="0">
                  <c:v>SaaS</c:v>
                </c:pt>
              </c:strCache>
            </c:strRef>
          </c:tx>
          <c:cat>
            <c:strRef>
              <c:f>Sheet1!$A$2:$A$13</c:f>
              <c:strCache>
                <c:ptCount val="12"/>
                <c:pt idx="0">
                  <c:v>11月</c:v>
                </c:pt>
                <c:pt idx="1">
                  <c:v>12月</c:v>
                </c:pt>
                <c:pt idx="2">
                  <c:v>1月</c:v>
                </c:pt>
                <c:pt idx="3">
                  <c:v>2月</c:v>
                </c:pt>
                <c:pt idx="4">
                  <c:v>3月</c:v>
                </c:pt>
                <c:pt idx="5">
                  <c:v>4月</c:v>
                </c:pt>
                <c:pt idx="6">
                  <c:v>5月</c:v>
                </c:pt>
                <c:pt idx="7">
                  <c:v>6月</c:v>
                </c:pt>
                <c:pt idx="8">
                  <c:v>7月</c:v>
                </c:pt>
                <c:pt idx="9">
                  <c:v>8月</c:v>
                </c:pt>
                <c:pt idx="10">
                  <c:v>9月</c:v>
                </c:pt>
                <c:pt idx="11">
                  <c:v>10月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178.2</c:v>
                </c:pt>
                <c:pt idx="1">
                  <c:v>181.0</c:v>
                </c:pt>
                <c:pt idx="2">
                  <c:v>183.5</c:v>
                </c:pt>
                <c:pt idx="3">
                  <c:v>186.1</c:v>
                </c:pt>
                <c:pt idx="4">
                  <c:v>189.4</c:v>
                </c:pt>
                <c:pt idx="5">
                  <c:v>192.0</c:v>
                </c:pt>
                <c:pt idx="6">
                  <c:v>195.2</c:v>
                </c:pt>
                <c:pt idx="7">
                  <c:v>198.8</c:v>
                </c:pt>
                <c:pt idx="8">
                  <c:v>202.1</c:v>
                </c:pt>
                <c:pt idx="9">
                  <c:v>205.6</c:v>
                </c:pt>
                <c:pt idx="10">
                  <c:v>209.9</c:v>
                </c:pt>
                <c:pt idx="11">
                  <c:v>214.3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導入支援</c:v>
                </c:pt>
              </c:strCache>
            </c:strRef>
          </c:tx>
          <c:cat>
            <c:strRef>
              <c:f>Sheet1!$A$2:$A$13</c:f>
              <c:strCache>
                <c:ptCount val="12"/>
                <c:pt idx="0">
                  <c:v>11月</c:v>
                </c:pt>
                <c:pt idx="1">
                  <c:v>12月</c:v>
                </c:pt>
                <c:pt idx="2">
                  <c:v>1月</c:v>
                </c:pt>
                <c:pt idx="3">
                  <c:v>2月</c:v>
                </c:pt>
                <c:pt idx="4">
                  <c:v>3月</c:v>
                </c:pt>
                <c:pt idx="5">
                  <c:v>4月</c:v>
                </c:pt>
                <c:pt idx="6">
                  <c:v>5月</c:v>
                </c:pt>
                <c:pt idx="7">
                  <c:v>6月</c:v>
                </c:pt>
                <c:pt idx="8">
                  <c:v>7月</c:v>
                </c:pt>
                <c:pt idx="9">
                  <c:v>8月</c:v>
                </c:pt>
                <c:pt idx="10">
                  <c:v>9月</c:v>
                </c:pt>
                <c:pt idx="11">
                  <c:v>10月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96.4</c:v>
                </c:pt>
                <c:pt idx="1">
                  <c:v>118.2</c:v>
                </c:pt>
                <c:pt idx="2">
                  <c:v>88.0</c:v>
                </c:pt>
                <c:pt idx="3">
                  <c:v>92.5</c:v>
                </c:pt>
                <c:pt idx="4">
                  <c:v>131.0</c:v>
                </c:pt>
                <c:pt idx="5">
                  <c:v>99.8</c:v>
                </c:pt>
                <c:pt idx="6">
                  <c:v>104.1</c:v>
                </c:pt>
                <c:pt idx="7">
                  <c:v>110.2</c:v>
                </c:pt>
                <c:pt idx="8">
                  <c:v>101.6</c:v>
                </c:pt>
                <c:pt idx="9">
                  <c:v>108.9</c:v>
                </c:pt>
                <c:pt idx="10">
                  <c:v>116.0</c:v>
                </c:pt>
                <c:pt idx="11">
                  <c:v>121.8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保守・運用</c:v>
                </c:pt>
              </c:strCache>
            </c:strRef>
          </c:tx>
          <c:cat>
            <c:strRef>
              <c:f>Sheet1!$A$2:$A$13</c:f>
              <c:strCache>
                <c:ptCount val="12"/>
                <c:pt idx="0">
                  <c:v>11月</c:v>
                </c:pt>
                <c:pt idx="1">
                  <c:v>12月</c:v>
                </c:pt>
                <c:pt idx="2">
                  <c:v>1月</c:v>
                </c:pt>
                <c:pt idx="3">
                  <c:v>2月</c:v>
                </c:pt>
                <c:pt idx="4">
                  <c:v>3月</c:v>
                </c:pt>
                <c:pt idx="5">
                  <c:v>4月</c:v>
                </c:pt>
                <c:pt idx="6">
                  <c:v>5月</c:v>
                </c:pt>
                <c:pt idx="7">
                  <c:v>6月</c:v>
                </c:pt>
                <c:pt idx="8">
                  <c:v>7月</c:v>
                </c:pt>
                <c:pt idx="9">
                  <c:v>8月</c:v>
                </c:pt>
                <c:pt idx="10">
                  <c:v>9月</c:v>
                </c:pt>
                <c:pt idx="11">
                  <c:v>10月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66.0</c:v>
                </c:pt>
                <c:pt idx="1">
                  <c:v>66.8</c:v>
                </c:pt>
                <c:pt idx="2">
                  <c:v>67.5</c:v>
                </c:pt>
                <c:pt idx="3">
                  <c:v>68.1</c:v>
                </c:pt>
                <c:pt idx="4">
                  <c:v>69.0</c:v>
                </c:pt>
                <c:pt idx="5">
                  <c:v>69.9</c:v>
                </c:pt>
                <c:pt idx="6">
                  <c:v>71.0</c:v>
                </c:pt>
                <c:pt idx="7">
                  <c:v>72.2</c:v>
                </c:pt>
                <c:pt idx="8">
                  <c:v>73.1</c:v>
                </c:pt>
                <c:pt idx="9">
                  <c:v>74.4</c:v>
                </c:pt>
                <c:pt idx="10">
                  <c:v>75.3</c:v>
                </c:pt>
                <c:pt idx="11">
                  <c:v>76.5</c:v>
                </c:pt>
              </c:numCache>
            </c:numRef>
          </c:val>
        </c:ser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legend>
      <c:legendPos val="b"/>
      <c:overlay val="0"/>
    </c:legend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表紙。会議名・対象月・作成部署・日付・取り扱い（社外秘など）を入れます。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経営陣が最初に見るページ。売上・利益・受注残など3つの数字と、一文の説明を置きます。最後に会議で決めたいことを書きます。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当月の実績を予算・前年と並べ、累計の予算比まで1枚に入れます。率の差はポイント（pt）で書きます。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予算から実績までの差を要因ごとに並べます。PowerPoint の標準のグラフでは滝グラフを作りにくいため、この記入例は棒グラフで要因の大きさを示しています。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事業ごとの売上を積み上げた12ヶ月の推移。グラフを右クリック →「データの編集」で数字を入れ替えます。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主要なKPIを、前月比・目標と並べます。数字の定義（いつ時点・何を数えたか）を資料の最後に書いておくと、担当が替わってもぶれません。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差異の大きい順に3〜5科目。「何が・いくら・なぜ・今後どうなるか」の順で1〜2文ずつ書きます。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入金・出金の予定と月末残高を3〜6ヶ月先まで並べます。この記入例の数字は空欄です。会計システムの数字を入れてください。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数字から出てくる論点と、会議で決めることを並べます。担当と期限まで書くと、翌月の資料で進み具合を報告できます。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毎月同じ型で作るための約束ごと。締め日、元データの場所、計算の式を書いておきます。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chart" Target="../charts/char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chart" Target="../charts/char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20000" y="1980000"/>
            <a:ext cx="1080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1F3A5F"/>
                </a:solidFill>
                <a:latin typeface="Yu Gothic"/>
              </a:defRPr>
            </a:pPr>
            <a:r>
              <a:t>MONTHLY BUSINESS REVIEW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20000" y="2448000"/>
            <a:ext cx="10800000" cy="79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222222"/>
                </a:solidFill>
                <a:latin typeface="Yu Gothic"/>
              </a:defRPr>
            </a:pPr>
            <a:r>
              <a:t>月次業績報告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0000" y="3456000"/>
            <a:ext cx="1080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222222"/>
                </a:solidFill>
                <a:latin typeface="Yu Gothic"/>
              </a:defRPr>
            </a:pPr>
            <a:r>
              <a:t>2026年10月度　経営会議資料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20000" y="5580000"/>
            <a:ext cx="1080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888888"/>
                </a:solidFill>
                <a:latin typeface="Yu Gothic"/>
              </a:defRPr>
            </a:pPr>
            <a:r>
              <a:t>株式会社ノースブリッジ　経営企画部　2026年11月9日　社外秘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32000" y="251999"/>
            <a:ext cx="7200000" cy="28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F3A5F"/>
                </a:solidFill>
                <a:latin typeface="Yu Gothic"/>
              </a:defRPr>
            </a:pPr>
            <a:r>
              <a:t>サマリー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2000" y="503999"/>
            <a:ext cx="11160000" cy="79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222222"/>
                </a:solidFill>
                <a:latin typeface="Yu Gothic"/>
              </a:defRPr>
            </a:pPr>
            <a:r>
              <a:t>売上高・営業利益ともに単月で予算を達成。ただし累計の営業利益は予算比98.9%で、未達が残ります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432000" y="1332000"/>
            <a:ext cx="11304000" cy="0"/>
          </a:xfrm>
          <a:prstGeom prst="line">
            <a:avLst/>
          </a:prstGeom>
          <a:ln>
            <a:solidFill>
              <a:srgbClr val="1F3A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32000" y="6480000"/>
            <a:ext cx="11160000" cy="28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0">
                <a:solidFill>
                  <a:srgbClr val="888888"/>
                </a:solidFill>
                <a:latin typeface="Yu Gothic"/>
              </a:defRPr>
            </a:pPr>
            <a:r>
              <a:t>株式会社ノースブリッジ　2026年10月度 月次業績報告　※ 社名・数字は架空の記入例です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2000" y="1584000"/>
            <a:ext cx="3600000" cy="28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F3A5F"/>
                </a:solidFill>
                <a:latin typeface="Yu Gothic"/>
              </a:defRPr>
            </a:pPr>
            <a:r>
              <a:t>売上高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2000" y="1908000"/>
            <a:ext cx="3600000" cy="57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 b="1">
                <a:solidFill>
                  <a:srgbClr val="222222"/>
                </a:solidFill>
                <a:latin typeface="Yu Gothic"/>
              </a:defRPr>
            </a:pPr>
            <a:r>
              <a:t>412.6 百万円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2000" y="2592000"/>
            <a:ext cx="3600000" cy="503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222222"/>
                </a:solidFill>
                <a:latin typeface="Yu Gothic"/>
              </a:defRPr>
            </a:pPr>
            <a:r>
              <a:t>予算比 103.7%　前年比 +11.2%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2000" y="3096000"/>
            <a:ext cx="3456000" cy="115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222222"/>
                </a:solidFill>
                <a:latin typeface="Yu Gothic"/>
              </a:defRPr>
            </a:pPr>
            <a:r>
              <a:t>SaaSの月額売上が伸び、12ヶ月連続で過去最高を更新しました。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48000" y="1584000"/>
            <a:ext cx="3600000" cy="28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F3A5F"/>
                </a:solidFill>
                <a:latin typeface="Yu Gothic"/>
              </a:defRPr>
            </a:pPr>
            <a:r>
              <a:t>営業利益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48000" y="1908000"/>
            <a:ext cx="3600000" cy="57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 b="1">
                <a:solidFill>
                  <a:srgbClr val="222222"/>
                </a:solidFill>
                <a:latin typeface="Yu Gothic"/>
              </a:defRPr>
            </a:pPr>
            <a:r>
              <a:t>43.6 百万円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48000" y="2592000"/>
            <a:ext cx="3600000" cy="503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222222"/>
                </a:solidFill>
                <a:latin typeface="Yu Gothic"/>
              </a:defRPr>
            </a:pPr>
            <a:r>
              <a:t>予算比 103.3%　営業利益率 10.6%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48000" y="3096000"/>
            <a:ext cx="3456000" cy="115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222222"/>
                </a:solidFill>
                <a:latin typeface="Yu Gothic"/>
              </a:defRPr>
            </a:pPr>
            <a:r>
              <a:t>粗利の増加が販管費の超過を上回りました。累計では予算まであと2.6百万円です。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63999" y="1584000"/>
            <a:ext cx="3600000" cy="28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F3A5F"/>
                </a:solidFill>
                <a:latin typeface="Yu Gothic"/>
              </a:defRPr>
            </a:pPr>
            <a:r>
              <a:t>受注残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63999" y="1908000"/>
            <a:ext cx="3600000" cy="57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 b="1">
                <a:solidFill>
                  <a:srgbClr val="222222"/>
                </a:solidFill>
                <a:latin typeface="Yu Gothic"/>
              </a:defRPr>
            </a:pPr>
            <a:r>
              <a:t>1,286 百万円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63999" y="2592000"/>
            <a:ext cx="3600000" cy="503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222222"/>
                </a:solidFill>
                <a:latin typeface="Yu Gothic"/>
              </a:defRPr>
            </a:pPr>
            <a:r>
              <a:t>前月末比 +4.1%　新規受注 38件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63999" y="3096000"/>
            <a:ext cx="3456000" cy="115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222222"/>
                </a:solidFill>
                <a:latin typeface="Yu Gothic"/>
              </a:defRPr>
            </a:pPr>
            <a:r>
              <a:t>導入支援の受注が増え、来期前半までの売上の見通しが立っています。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2000" y="4680000"/>
            <a:ext cx="11160000" cy="864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222222"/>
                </a:solidFill>
                <a:latin typeface="Yu Gothic"/>
              </a:defRPr>
            </a:pPr>
            <a:r>
              <a:t>決めたいこと：累計の営業利益の未達を取り戻す方針と、導入支援の人員計画の2点です（最後のページ）。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32000" y="251999"/>
            <a:ext cx="7200000" cy="28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F3A5F"/>
                </a:solidFill>
                <a:latin typeface="Yu Gothic"/>
              </a:defRPr>
            </a:pPr>
            <a:r>
              <a:t>損益の予実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2000" y="503999"/>
            <a:ext cx="11160000" cy="79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222222"/>
                </a:solidFill>
                <a:latin typeface="Yu Gothic"/>
              </a:defRPr>
            </a:pPr>
            <a:r>
              <a:t>単月は予算を上回りました。販管費は人件費と広告宣伝費で予算を4.4百万円超えています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432000" y="1332000"/>
            <a:ext cx="11304000" cy="0"/>
          </a:xfrm>
          <a:prstGeom prst="line">
            <a:avLst/>
          </a:prstGeom>
          <a:ln>
            <a:solidFill>
              <a:srgbClr val="1F3A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32000" y="6480000"/>
            <a:ext cx="11160000" cy="28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0">
                <a:solidFill>
                  <a:srgbClr val="888888"/>
                </a:solidFill>
                <a:latin typeface="Yu Gothic"/>
              </a:defRPr>
            </a:pPr>
            <a:r>
              <a:t>株式会社ノースブリッジ　2026年10月度 月次業績報告　※ 社名・数字は架空の記入例です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32000" y="1584000"/>
          <a:ext cx="11304000" cy="324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3000"/>
                <a:gridCol w="1413000"/>
                <a:gridCol w="1413000"/>
                <a:gridCol w="1413000"/>
                <a:gridCol w="1413000"/>
                <a:gridCol w="1413000"/>
                <a:gridCol w="1413000"/>
                <a:gridCol w="1413000"/>
              </a:tblGrid>
              <a:tr h="405000"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科目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当月実績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予算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予算比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前年同月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前年比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累計実績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累計予算比</a:t>
                      </a:r>
                    </a:p>
                  </a:txBody>
                  <a:tcPr/>
                </a:tc>
              </a:tr>
              <a:tr h="405000"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売上高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412.6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398.0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103.7%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371.2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111.2%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2,684.1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101.3%</a:t>
                      </a:r>
                    </a:p>
                  </a:txBody>
                  <a:tcPr/>
                </a:tc>
              </a:tr>
              <a:tr h="405000"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売上総利益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165.0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159.2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103.6%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144.8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114.0%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1,071.9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101.1%</a:t>
                      </a:r>
                    </a:p>
                  </a:txBody>
                  <a:tcPr/>
                </a:tc>
              </a:tr>
              <a:tr h="405000"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　粗利率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40.0%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40.0%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±0.0pt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39.0%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+1.0pt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39.9%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▲0.1pt</a:t>
                      </a:r>
                    </a:p>
                  </a:txBody>
                  <a:tcPr/>
                </a:tc>
              </a:tr>
              <a:tr h="405000"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販管費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121.4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117.0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103.8%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112.6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107.8%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832.5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101.8%</a:t>
                      </a:r>
                    </a:p>
                  </a:txBody>
                  <a:tcPr/>
                </a:tc>
              </a:tr>
              <a:tr h="405000"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営業利益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43.6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42.2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103.3%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32.2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135.4%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239.4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98.9%</a:t>
                      </a:r>
                    </a:p>
                  </a:txBody>
                  <a:tcPr/>
                </a:tc>
              </a:tr>
              <a:tr h="405000"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　営業利益率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10.6%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10.6%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±0.0pt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8.7%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+1.9pt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8.9%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▲0.2pt</a:t>
                      </a:r>
                    </a:p>
                  </a:txBody>
                  <a:tcPr/>
                </a:tc>
              </a:tr>
              <a:tr h="405000"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経常利益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42.1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41.0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102.7%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31.5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133.7%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233.0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98.7%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32000" y="5256000"/>
            <a:ext cx="1116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888888"/>
                </a:solidFill>
                <a:latin typeface="Yu Gothic"/>
              </a:defRPr>
            </a:pPr>
            <a:r>
              <a:t>単位：百万円　累計は4月〜10月　予算比・前年比は実績÷比較対象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32000" y="251999"/>
            <a:ext cx="7200000" cy="28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F3A5F"/>
                </a:solidFill>
                <a:latin typeface="Yu Gothic"/>
              </a:defRPr>
            </a:pPr>
            <a:r>
              <a:t>営業利益の増減要因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2000" y="503999"/>
            <a:ext cx="11160000" cy="79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222222"/>
                </a:solidFill>
                <a:latin typeface="Yu Gothic"/>
              </a:defRPr>
            </a:pPr>
            <a:r>
              <a:t>粗利の上振れ+5.8百万円が、販管費の超過−4.4百万円を吸収しました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432000" y="1332000"/>
            <a:ext cx="11304000" cy="0"/>
          </a:xfrm>
          <a:prstGeom prst="line">
            <a:avLst/>
          </a:prstGeom>
          <a:ln>
            <a:solidFill>
              <a:srgbClr val="1F3A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32000" y="6480000"/>
            <a:ext cx="11160000" cy="28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0">
                <a:solidFill>
                  <a:srgbClr val="888888"/>
                </a:solidFill>
                <a:latin typeface="Yu Gothic"/>
              </a:defRPr>
            </a:pPr>
            <a:r>
              <a:t>株式会社ノースブリッジ　2026年10月度 月次業績報告　※ 社名・数字は架空の記入例です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432000" y="1584000"/>
          <a:ext cx="7200000" cy="432000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992000" y="1655999"/>
            <a:ext cx="3744000" cy="3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222222"/>
                </a:solidFill>
                <a:latin typeface="Yu Gothic"/>
              </a:defRPr>
            </a:pPr>
            <a:r>
              <a:t>主な要因</a:t>
            </a:r>
          </a:p>
          <a:p>
            <a:pPr>
              <a:defRPr sz="1200" b="0">
                <a:solidFill>
                  <a:srgbClr val="222222"/>
                </a:solidFill>
                <a:latin typeface="Yu Gothic"/>
              </a:defRPr>
            </a:pPr>
            <a:r>
              <a:t>・粗利：売上の上振れで+5.8百万円</a:t>
            </a:r>
          </a:p>
          <a:p>
            <a:pPr>
              <a:defRPr sz="1200" b="0">
                <a:solidFill>
                  <a:srgbClr val="222222"/>
                </a:solidFill>
                <a:latin typeface="Yu Gothic"/>
              </a:defRPr>
            </a:pPr>
            <a:r>
              <a:t>・人件費：導入支援の残業増で−2.1百万円</a:t>
            </a:r>
          </a:p>
          <a:p>
            <a:pPr>
              <a:defRPr sz="1200" b="0">
                <a:solidFill>
                  <a:srgbClr val="222222"/>
                </a:solidFill>
                <a:latin typeface="Yu Gothic"/>
              </a:defRPr>
            </a:pPr>
            <a:r>
              <a:t>・広告宣伝費：展示会の前倒しで−1.6百万円（11月予算から振替）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32000" y="251999"/>
            <a:ext cx="7200000" cy="28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F3A5F"/>
                </a:solidFill>
                <a:latin typeface="Yu Gothic"/>
              </a:defRPr>
            </a:pPr>
            <a:r>
              <a:t>事業別の売上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2000" y="503999"/>
            <a:ext cx="11160000" cy="79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222222"/>
                </a:solidFill>
                <a:latin typeface="Yu Gothic"/>
              </a:defRPr>
            </a:pPr>
            <a:r>
              <a:t>SaaSの月額売上は12ヶ月で+20%。導入支援は3月と12月に山があります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432000" y="1332000"/>
            <a:ext cx="11304000" cy="0"/>
          </a:xfrm>
          <a:prstGeom prst="line">
            <a:avLst/>
          </a:prstGeom>
          <a:ln>
            <a:solidFill>
              <a:srgbClr val="1F3A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32000" y="6480000"/>
            <a:ext cx="11160000" cy="28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0">
                <a:solidFill>
                  <a:srgbClr val="888888"/>
                </a:solidFill>
                <a:latin typeface="Yu Gothic"/>
              </a:defRPr>
            </a:pPr>
            <a:r>
              <a:t>株式会社ノースブリッジ　2026年10月度 月次業績報告　※ 社名・数字は架空の記入例です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432000" y="1584000"/>
          <a:ext cx="7560000" cy="450000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352000" y="1655999"/>
            <a:ext cx="3384000" cy="3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222222"/>
                </a:solidFill>
                <a:latin typeface="Yu Gothic"/>
              </a:defRPr>
            </a:pPr>
            <a:r>
              <a:t>ポイント</a:t>
            </a:r>
          </a:p>
          <a:p>
            <a:pPr>
              <a:defRPr sz="1200" b="0">
                <a:solidFill>
                  <a:srgbClr val="222222"/>
                </a:solidFill>
                <a:latin typeface="Yu Gothic"/>
              </a:defRPr>
            </a:pPr>
            <a:r>
              <a:t>・SaaSは214.3百万円（12ヶ月前比 +20%）</a:t>
            </a:r>
          </a:p>
          <a:p>
            <a:pPr>
              <a:defRPr sz="1200" b="0">
                <a:solidFill>
                  <a:srgbClr val="222222"/>
                </a:solidFill>
                <a:latin typeface="Yu Gothic"/>
              </a:defRPr>
            </a:pPr>
            <a:r>
              <a:t>・導入支援は年度末の駆け込みで3月に山</a:t>
            </a:r>
          </a:p>
          <a:p>
            <a:pPr>
              <a:defRPr sz="1200" b="0">
                <a:solidFill>
                  <a:srgbClr val="222222"/>
                </a:solidFill>
                <a:latin typeface="Yu Gothic"/>
              </a:defRPr>
            </a:pPr>
            <a:r>
              <a:t>・保守・運用は解約が少なく、毎月少しずつ増えています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32000" y="251999"/>
            <a:ext cx="7200000" cy="28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F3A5F"/>
                </a:solidFill>
                <a:latin typeface="Yu Gothic"/>
              </a:defRPr>
            </a:pPr>
            <a:r>
              <a:t>主要KPI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2000" y="503999"/>
            <a:ext cx="11160000" cy="79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222222"/>
                </a:solidFill>
                <a:latin typeface="Yu Gothic"/>
              </a:defRPr>
            </a:pPr>
            <a:r>
              <a:t>新規受注は38件で過去最多。解約率は0.42%と、目標の0.5%を下回っています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432000" y="1332000"/>
            <a:ext cx="11304000" cy="0"/>
          </a:xfrm>
          <a:prstGeom prst="line">
            <a:avLst/>
          </a:prstGeom>
          <a:ln>
            <a:solidFill>
              <a:srgbClr val="1F3A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32000" y="6480000"/>
            <a:ext cx="11160000" cy="28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0">
                <a:solidFill>
                  <a:srgbClr val="888888"/>
                </a:solidFill>
                <a:latin typeface="Yu Gothic"/>
              </a:defRPr>
            </a:pPr>
            <a:r>
              <a:t>株式会社ノースブリッジ　2026年10月度 月次業績報告　※ 社名・数字は架空の記入例です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32000" y="1584000"/>
          <a:ext cx="11304000" cy="252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26000"/>
                <a:gridCol w="2826000"/>
                <a:gridCol w="2826000"/>
                <a:gridCol w="2826000"/>
              </a:tblGrid>
              <a:tr h="504000"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指標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今月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前月との比較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目標・計画</a:t>
                      </a:r>
                    </a:p>
                  </a:txBody>
                  <a:tcPr/>
                </a:tc>
              </a:tr>
              <a:tr h="504000"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新規受注件数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38件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前月比 +5件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目標 32件</a:t>
                      </a:r>
                    </a:p>
                  </a:txBody>
                  <a:tcPr/>
                </a:tc>
              </a:tr>
              <a:tr h="504000"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平均受注単価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6.2百万円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前月比 −0.3百万円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目標 6.0百万円</a:t>
                      </a:r>
                    </a:p>
                  </a:txBody>
                  <a:tcPr/>
                </a:tc>
              </a:tr>
              <a:tr h="504000"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月次解約率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0.42%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前月差 −0.06pt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目標 0.50%以下</a:t>
                      </a:r>
                    </a:p>
                  </a:txBody>
                  <a:tcPr/>
                </a:tc>
              </a:tr>
              <a:tr h="504000"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従業員数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186名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前月比 +3名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期末計画 195名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32000" y="4536000"/>
            <a:ext cx="11160000" cy="864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222222"/>
                </a:solidFill>
                <a:latin typeface="Yu Gothic"/>
              </a:defRPr>
            </a:pPr>
            <a:r>
              <a:t>来月の注目：平均受注単価が2ヶ月続けて下がっています。小型案件の比率が上がっているため、11月の会議で価格の方針を確認します。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32000" y="251999"/>
            <a:ext cx="7200000" cy="28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F3A5F"/>
                </a:solidFill>
                <a:latin typeface="Yu Gothic"/>
              </a:defRPr>
            </a:pPr>
            <a:r>
              <a:t>差異の理由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2000" y="503999"/>
            <a:ext cx="11160000" cy="79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222222"/>
                </a:solidFill>
                <a:latin typeface="Yu Gothic"/>
              </a:defRPr>
            </a:pPr>
            <a:r>
              <a:t>予算との差が大きい科目を、理由と今後の見通しで説明します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432000" y="1332000"/>
            <a:ext cx="11304000" cy="0"/>
          </a:xfrm>
          <a:prstGeom prst="line">
            <a:avLst/>
          </a:prstGeom>
          <a:ln>
            <a:solidFill>
              <a:srgbClr val="1F3A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32000" y="6480000"/>
            <a:ext cx="11160000" cy="28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0">
                <a:solidFill>
                  <a:srgbClr val="888888"/>
                </a:solidFill>
                <a:latin typeface="Yu Gothic"/>
              </a:defRPr>
            </a:pPr>
            <a:r>
              <a:t>株式会社ノースブリッジ　2026年10月度 月次業績報告　※ 社名・数字は架空の記入例です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32000" y="1584000"/>
          <a:ext cx="11304000" cy="216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26000"/>
                <a:gridCol w="2826000"/>
                <a:gridCol w="2826000"/>
                <a:gridCol w="2826000"/>
              </a:tblGrid>
              <a:tr h="540000"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科目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予算との差（百万円）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理由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今後の見通し</a:t>
                      </a:r>
                    </a:p>
                  </a:txBody>
                  <a:tcPr/>
                </a:tc>
              </a:tr>
              <a:tr h="540000"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売上高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+14.6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SaaSの新規契約が計画より5件多い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11月も同じ水準の見込み</a:t>
                      </a:r>
                    </a:p>
                  </a:txBody>
                  <a:tcPr/>
                </a:tc>
              </a:tr>
              <a:tr h="540000"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人件費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−2.1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導入支援の残業が増えた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外注の活用を検討（論点1）</a:t>
                      </a:r>
                    </a:p>
                  </a:txBody>
                  <a:tcPr/>
                </a:tc>
              </a:tr>
              <a:tr h="540000"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広告宣伝費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−1.6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展示会の出展を11月から前倒し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11月の予算を同額減らす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32000" y="251999"/>
            <a:ext cx="7200000" cy="28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F3A5F"/>
                </a:solidFill>
                <a:latin typeface="Yu Gothic"/>
              </a:defRPr>
            </a:pPr>
            <a:r>
              <a:t>資金繰り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2000" y="503999"/>
            <a:ext cx="11160000" cy="79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222222"/>
                </a:solidFill>
                <a:latin typeface="Yu Gothic"/>
              </a:defRPr>
            </a:pPr>
            <a:r>
              <a:t>月末の現預金は○○百万円。今後3ヶ月の残高の見通しです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432000" y="1332000"/>
            <a:ext cx="11304000" cy="0"/>
          </a:xfrm>
          <a:prstGeom prst="line">
            <a:avLst/>
          </a:prstGeom>
          <a:ln>
            <a:solidFill>
              <a:srgbClr val="1F3A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32000" y="6480000"/>
            <a:ext cx="11160000" cy="28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0">
                <a:solidFill>
                  <a:srgbClr val="888888"/>
                </a:solidFill>
                <a:latin typeface="Yu Gothic"/>
              </a:defRPr>
            </a:pPr>
            <a:r>
              <a:t>株式会社ノースブリッジ　2026年10月度 月次業績報告　※ 社名・数字は架空の記入例です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32000" y="1584000"/>
          <a:ext cx="11304000" cy="216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26000"/>
                <a:gridCol w="2826000"/>
                <a:gridCol w="2826000"/>
                <a:gridCol w="2826000"/>
              </a:tblGrid>
              <a:tr h="432000"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11月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12月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1月</a:t>
                      </a:r>
                    </a:p>
                  </a:txBody>
                  <a:tcPr/>
                </a:tc>
              </a:tr>
              <a:tr h="432000"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月初の現預金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</a:p>
                  </a:txBody>
                  <a:tcPr/>
                </a:tc>
              </a:tr>
              <a:tr h="432000"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入金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</a:p>
                  </a:txBody>
                  <a:tcPr/>
                </a:tc>
              </a:tr>
              <a:tr h="432000"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出金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</a:p>
                  </a:txBody>
                  <a:tcPr/>
                </a:tc>
              </a:tr>
              <a:tr h="432000"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月末の現預金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32000" y="251999"/>
            <a:ext cx="7200000" cy="28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F3A5F"/>
                </a:solidFill>
                <a:latin typeface="Yu Gothic"/>
              </a:defRPr>
            </a:pPr>
            <a:r>
              <a:t>来月の論点・決めること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2000" y="503999"/>
            <a:ext cx="11160000" cy="79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222222"/>
                </a:solidFill>
                <a:latin typeface="Yu Gothic"/>
              </a:defRPr>
            </a:pPr>
            <a:r>
              <a:t>累計の営業利益の未達をどう取り戻すか。導入支援の人員不足とあわせて議論します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432000" y="1332000"/>
            <a:ext cx="11304000" cy="0"/>
          </a:xfrm>
          <a:prstGeom prst="line">
            <a:avLst/>
          </a:prstGeom>
          <a:ln>
            <a:solidFill>
              <a:srgbClr val="1F3A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32000" y="6480000"/>
            <a:ext cx="11160000" cy="28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0">
                <a:solidFill>
                  <a:srgbClr val="888888"/>
                </a:solidFill>
                <a:latin typeface="Yu Gothic"/>
              </a:defRPr>
            </a:pPr>
            <a:r>
              <a:t>株式会社ノースブリッジ　2026年10月度 月次業績報告　※ 社名・数字は架空の記入例です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2000" y="1584000"/>
            <a:ext cx="5400000" cy="32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0">
                <a:solidFill>
                  <a:srgbClr val="222222"/>
                </a:solidFill>
                <a:latin typeface="Yu Gothic"/>
              </a:defRPr>
            </a:pPr>
            <a:r>
              <a:t>論点</a:t>
            </a:r>
          </a:p>
          <a:p>
            <a:pPr>
              <a:defRPr sz="1300" b="0">
                <a:solidFill>
                  <a:srgbClr val="222222"/>
                </a:solidFill>
                <a:latin typeface="Yu Gothic"/>
              </a:defRPr>
            </a:pPr>
            <a:r>
              <a:t>・累計の営業利益は予算まであと2.6百万円。11〜3月の販管費の配分を見直します。</a:t>
            </a:r>
          </a:p>
          <a:p>
            <a:pPr>
              <a:defRPr sz="1300" b="0">
                <a:solidFill>
                  <a:srgbClr val="222222"/>
                </a:solidFill>
                <a:latin typeface="Yu Gothic"/>
              </a:defRPr>
            </a:pPr>
            <a:r>
              <a:t>・導入支援の稼働率が96%と高止まりしています。外注の活用か、採用の前倒しかを決めます。</a:t>
            </a:r>
          </a:p>
          <a:p>
            <a:pPr>
              <a:defRPr sz="1300" b="0">
                <a:solidFill>
                  <a:srgbClr val="222222"/>
                </a:solidFill>
                <a:latin typeface="Yu Gothic"/>
              </a:defRPr>
            </a:pPr>
            <a:r>
              <a:t>・平均受注単価が下がっています。小型案件の価格の見直しを検討します。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120000" y="1584000"/>
          <a:ext cx="5616000" cy="18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2000"/>
                <a:gridCol w="1872000"/>
                <a:gridCol w="1872000"/>
              </a:tblGrid>
              <a:tr h="450000"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議題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担当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期限</a:t>
                      </a:r>
                    </a:p>
                  </a:txBody>
                  <a:tcPr/>
                </a:tc>
              </a:tr>
              <a:tr h="450000"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下期の販管費の再配分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経営企画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11/16</a:t>
                      </a:r>
                    </a:p>
                  </a:txBody>
                  <a:tcPr/>
                </a:tc>
              </a:tr>
              <a:tr h="450000"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導入支援の人員計画（外注・採用）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導入支援部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11/16</a:t>
                      </a:r>
                    </a:p>
                  </a:txBody>
                  <a:tcPr/>
                </a:tc>
              </a:tr>
              <a:tr h="450000"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小型案件の価格の方針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営業本部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11/30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32000" y="251999"/>
            <a:ext cx="7200000" cy="28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F3A5F"/>
                </a:solidFill>
                <a:latin typeface="Yu Gothic"/>
              </a:defRPr>
            </a:pPr>
            <a:r>
              <a:t>補足：数字の定義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2000" y="503999"/>
            <a:ext cx="11160000" cy="79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222222"/>
                </a:solidFill>
                <a:latin typeface="Yu Gothic"/>
              </a:defRPr>
            </a:pPr>
            <a:r>
              <a:t>資料で使う数字の定義と、元にしたデータです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432000" y="1332000"/>
            <a:ext cx="11304000" cy="0"/>
          </a:xfrm>
          <a:prstGeom prst="line">
            <a:avLst/>
          </a:prstGeom>
          <a:ln>
            <a:solidFill>
              <a:srgbClr val="1F3A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32000" y="6480000"/>
            <a:ext cx="11160000" cy="28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0">
                <a:solidFill>
                  <a:srgbClr val="888888"/>
                </a:solidFill>
                <a:latin typeface="Yu Gothic"/>
              </a:defRPr>
            </a:pPr>
            <a:r>
              <a:t>株式会社ノースブリッジ　2026年10月度 月次業績報告　※ 社名・数字は架空の記入例です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32000" y="1584000"/>
          <a:ext cx="11304000" cy="216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2000"/>
                <a:gridCol w="5652000"/>
              </a:tblGrid>
              <a:tr h="432000"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項目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定義・元データ</a:t>
                      </a:r>
                    </a:p>
                  </a:txBody>
                  <a:tcPr/>
                </a:tc>
              </a:tr>
              <a:tr h="432000"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売上高・利益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会計システムの月次試算表（翌月5営業日に確定）</a:t>
                      </a:r>
                    </a:p>
                  </a:txBody>
                  <a:tcPr/>
                </a:tc>
              </a:tr>
              <a:tr h="432000"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予算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経営企画の予算シート（期初に確定、修正予算は別列）</a:t>
                      </a:r>
                    </a:p>
                  </a:txBody>
                  <a:tcPr/>
                </a:tc>
              </a:tr>
              <a:tr h="432000"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新規受注件数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SFAで当月に「受注」になった商談の数</a:t>
                      </a:r>
                    </a:p>
                  </a:txBody>
                  <a:tcPr/>
                </a:tc>
              </a:tr>
              <a:tr h="432000"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月次解約率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latin typeface="Yu Gothic"/>
                        </a:defRPr>
                      </a:pPr>
                      <a:r>
                        <a:t>当月の解約件数 ÷ 前月末の契約件数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