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9CAD9"/>
            </a:solidFill>
            <a:ln>
              <a:noFill/>
            </a:ln>
          </c:spPr>
          <c:dPt>
            <c:idx val="3"/>
            <c:spPr>
              <a:solidFill>
                <a:srgbClr val="1F3A5F"/>
              </a:solidFill>
            </c:spPr>
          </c:dPt>
          <c:cat>
            <c:strRef>
              <c:f>Sheet1!$A$2:$A$5</c:f>
              <c:strCache>
                <c:ptCount val="4"/>
                <c:pt idx="0">
                  <c:v>〇〇年</c:v>
                </c:pt>
                <c:pt idx="1">
                  <c:v>〇〇年</c:v>
                </c:pt>
                <c:pt idx="2">
                  <c:v>〇〇年</c:v>
                </c:pt>
                <c:pt idx="3">
                  <c:v>目標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100</c:v>
                </c:pt>
                <c:pt idx="1">
                  <c:v>110</c:v>
                </c:pt>
                <c:pt idx="2">
                  <c:v>120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 b="1">
                  <a:solidFill>
                    <a:srgbClr val="22222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CE3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70.79999999999998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 lang="ja-JP" altLang="en-US">
          <a:solidFill>
            <a:srgbClr val="222222"/>
          </a:solidFill>
          <a:latin typeface="游ゴシック"/>
          <a:ea typeface="游ゴシック"/>
          <a:cs typeface="游ゴシック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9CAD9"/>
            </a:solidFill>
            <a:ln>
              <a:noFill/>
            </a:ln>
          </c:spPr>
          <c:dPt>
            <c:idx val="1"/>
            <c:spPr>
              <a:solidFill>
                <a:srgbClr val="1F3A5F"/>
              </a:solidFill>
            </c:spPr>
          </c:dPt>
          <c:cat>
            <c:strRef>
              <c:f>Sheet1!$A$2:$A$3</c:f>
              <c:strCache>
                <c:ptCount val="2"/>
                <c:pt idx="0">
                  <c:v>今</c:v>
                </c:pt>
                <c:pt idx="1">
                  <c:v>見込み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100</c:v>
                </c:pt>
                <c:pt idx="1">
                  <c:v>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 b="1">
                  <a:solidFill>
                    <a:srgbClr val="22222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CE3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22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 lang="ja-JP" altLang="en-US">
          <a:solidFill>
            <a:srgbClr val="222222"/>
          </a:solidFill>
          <a:latin typeface="游ゴシック"/>
          <a:ea typeface="游ゴシック"/>
          <a:cs typeface="游ゴシック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表紙。題名は「何をする企画か」がわかる1文にします（〇〇を始める企画、〇〇を減らす企画）。提出先（会議の名前と日付）、作成した部署と氏名、取り扱い（社外秘など）を入れます。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いちばん大事なページです。決める人がこのページだけで「何を・いくらで・どうなるか・何を決めればよいか」をわかるようにします。見出しに結論を1〜2文、数字を3つ、いつまでに決めれば何に間に合うか、決めてほしいこと、の順に置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なぜ今やるのかを、数字で書きます。去年や今の数字と、困っていること（時間・件数・お金）を並べます。わかっていることと推測は分けます。グラフは右クリック →「データの編集」で数字を入れ替えます。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目的（何のためにやるか）を1文で書き、目標は数字にします。今の数字・目標・測り方を並べておくと、終わったあとに達成できたかを判断できます。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何をするかを、手順や仕組みの流れで示します。変えることと変えないことを分けて書くと、現場の不安が減ります。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ほかの案（安い案、今のままにする案）と比べて、なぜこの案かを書きます。比べる観点は、費用・できること・手間・準備の期間など、決める人が気にするものにします。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いつ・何を・誰がするかを線表にします。決める日、始める日、振り返る日は必ず入れます。棒は四角の図形なので、ドラッグで長さを変えられます。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責任者と、誰が何をするかを書きます。社外に頼むところと、現場の負担（時間）も書きます。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費用は内訳まで書き、合計と、どの予算から出すかを書きます。続けて費用がかかるか、やめたらどうなるかも書きます。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効果は、見込みの数字と計算の根拠（式）を並べます。根拠があると、決める人が自分で確かめられ、終わったあとに同じ式で実績を出せます。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決めてほしいことを、番号を付けて書きます。承認されたあとの最初の一歩を、日付つきで書いておくと、その場で話が進みます。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31800"/>
            <a:ext cx="6604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〇〇株式会社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04400" y="431800"/>
            <a:ext cx="1778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社外秘</a:t>
            </a:r>
            <a:endParaRPr sz="10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905000"/>
            <a:ext cx="1524000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50800" bIns="25400" lIns="508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企画書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438400"/>
            <a:ext cx="10972800" cy="14224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〇〇を〇〇する企画</a:t>
            </a:r>
            <a:endParaRPr sz="3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886200"/>
            <a:ext cx="10972800" cy="381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（何をするかを補う1文）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7" name="Connector 6"/>
          <p:cNvCxnSpPr/>
          <p:nvPr/>
        </p:nvCxnSpPr>
        <p:spPr>
          <a:xfrm>
            <a:off x="609600" y="44704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" y="44704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4648200"/>
            <a:ext cx="8128000" cy="762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〇〇〇〇年〇月〇日　〇〇会議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〇〇部　〇〇 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1. 結論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〇〇を〇〇します。費用は〇〇万円で、〇〇を〇〇にします（結論を1〜2文で）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費用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万円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838200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内訳：〇〇 〇〇万円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1867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効果（時間・件数・金額）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1867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51867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4580467" y="2971800"/>
            <a:ext cx="3031066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4504267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今 〇〇 → 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94133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目標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94133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4133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8322733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246533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昨年・今 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" y="4394200"/>
            <a:ext cx="10972800" cy="5588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〇月〇日までに決めれば、〇〇に間に合います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5105400"/>
            <a:ext cx="10972800" cy="8128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決めていただきたいこと：</a:t>
            </a: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〇〇の承認</a:t>
            </a: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（費用 〇〇万円・〇〇の予算から）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2. 背景と課題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〇〇が〇〇です。〇〇に〇〇かかっています（課題を数字で）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701800"/>
            <a:ext cx="5080000" cy="3302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（グラフの題）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5486400"/>
          <a:ext cx="5080000" cy="66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3000"/>
                <a:gridCol w="984250"/>
                <a:gridCol w="984250"/>
                <a:gridCol w="984250"/>
                <a:gridCol w="984250"/>
              </a:tblGrid>
              <a:tr h="330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〇〇年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〇〇年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〇〇年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目標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09600" y="2032000"/>
          <a:ext cx="5080000" cy="3378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994400" y="1701800"/>
          <a:ext cx="5588000" cy="2921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36830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課題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今の数字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994400" y="4851400"/>
            <a:ext cx="5588000" cy="1295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（課題の補足。わかっていることと推測を分けて書く）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3. 目的と目標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目的は、〇〇を〇〇することです（何のためにやるかを1文で）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30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13000"/>
                <a:gridCol w="1905000"/>
                <a:gridCol w="2413000"/>
                <a:gridCol w="4241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指標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今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目標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測り方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232400"/>
            <a:ext cx="10972800" cy="78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（目標の出し方。何を元に、どう計算したか）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4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4. 企画の内容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〇〇を〇〇できるようにします（何をするかを1文で）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>
            <a:off x="31559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353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53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98170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11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611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88074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868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4.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0868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変えること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7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変えないこと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97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5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5. 比べた案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〇つの案を比べ、〇〇ができるA案を選びました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048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51000"/>
                <a:gridCol w="3302000"/>
                <a:gridCol w="3302000"/>
                <a:gridCol w="2717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観点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A案　〇〇（この案）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07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B案　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C案　今のまま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費用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できること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手間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準備の期間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評価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003800"/>
            <a:ext cx="10972800" cy="635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（選ばなかった案の、いちばんの理由）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6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6. スケジュール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〇月〇日に〇〇し、〇月〇日に〇〇を始めます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20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21000"/>
                <a:gridCol w="1219200"/>
                <a:gridCol w="1366520"/>
                <a:gridCol w="1366520"/>
                <a:gridCol w="1366520"/>
                <a:gridCol w="1366520"/>
                <a:gridCol w="1366520"/>
              </a:tblGrid>
              <a:tr h="355600"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やること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担当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061204" y="2184400"/>
            <a:ext cx="743712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81116" y="2590800"/>
            <a:ext cx="1017016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27724" y="2997200"/>
            <a:ext cx="743712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74332" y="3403600"/>
            <a:ext cx="1017016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67548" y="3810000"/>
            <a:ext cx="1836928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980676" y="4216400"/>
            <a:ext cx="197104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527284" y="4622800"/>
            <a:ext cx="470408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5080000"/>
            <a:ext cx="10972800" cy="609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区切りの日：〇月〇日 〇〇　／　〇月〇日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7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7. 体制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〇〇部が全体を進め、〇〇は〇〇に任せます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048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32000"/>
                <a:gridCol w="3175000"/>
                <a:gridCol w="5765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役割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担当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やること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責任者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全体の進行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953000"/>
            <a:ext cx="10972800" cy="635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（現場の負担：何に、どのくらいの時間がかかるか）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8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8. 費用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費用は〇〇万円です。〇〇の予算から出します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717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75000"/>
                <a:gridCol w="2032000"/>
                <a:gridCol w="5765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項目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金額（円）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内訳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合計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724400"/>
            <a:ext cx="10972800" cy="660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（続けてかかる費用、やめたときの扱い）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562600"/>
            <a:ext cx="10972800" cy="5588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1店（1人・1件）あたりに直すと〇〇円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9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9. 効果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〇〇が〇〇減り、〇〇が〇〇増える見込みです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701800"/>
            <a:ext cx="4191000" cy="3302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（グラフの題）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09600" y="2032000"/>
          <a:ext cx="4191000" cy="3479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105400" y="1701800"/>
          <a:ext cx="6477000" cy="3022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51000"/>
                <a:gridCol w="1524000"/>
                <a:gridCol w="33020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効果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見込み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計算の根拠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09600" y="5664200"/>
            <a:ext cx="10972800" cy="508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（見込みの数字を、いつ・どう確かめるか）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10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10. お願い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決めていただきたいことは、次の〇つです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18542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542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8400" y="17780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〇〇の承認（費用 〇〇万円）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8400" y="21564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〇〇の予算から出します。〇月〇日までに決まれば、〇〇に間に合います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609600" y="27051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1" name="Oval 10"/>
          <p:cNvSpPr/>
          <p:nvPr/>
        </p:nvSpPr>
        <p:spPr>
          <a:xfrm>
            <a:off x="609600" y="28194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28194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8400" y="27432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8400" y="31216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（補足）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5" name="Connector 14"/>
          <p:cNvCxnSpPr/>
          <p:nvPr/>
        </p:nvCxnSpPr>
        <p:spPr>
          <a:xfrm>
            <a:off x="609600" y="36703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609600" y="37846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37846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8400" y="37084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8400" y="40868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（補足）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600" y="4876800"/>
            <a:ext cx="10972800" cy="88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承認いただいたら：〇月〇日に〇〇　→　〇月〇日に〇〇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〇〇の企画書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11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企画書</dc:title>
  <dc:subject/>
  <dc:creator>おまかせレポート</dc:creator>
  <cp:keywords/>
  <dc:description/>
  <cp:lastModifiedBy>おまかせレポート</cp:lastModifiedBy>
  <cp:revision>1</cp:revision>
  <dcterms:created xsi:type="dcterms:W3CDTF">2026-11-03T17:27:15Z</dcterms:created>
  <dcterms:modified xsi:type="dcterms:W3CDTF">2026-11-03T17:27:15Z</dcterms:modified>
  <cp:category/>
</cp:coreProperties>
</file>