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値</c:v>
                </c:pt>
              </c:strCache>
            </c:strRef>
          </c:tx>
          <c:spPr>
            <a:solidFill>
              <a:srgbClr val="B9CAD9"/>
            </a:solidFill>
            <a:ln>
              <a:noFill/>
            </a:ln>
          </c:spPr>
          <c:dPt>
            <c:idx val="3"/>
            <c:spPr>
              <a:solidFill>
                <a:srgbClr val="1F3A5F"/>
              </a:solidFill>
            </c:spPr>
          </c:dPt>
          <c:cat>
            <c:strRef>
              <c:f>Sheet1!$A$2:$A$5</c:f>
              <c:strCache>
                <c:ptCount val="4"/>
                <c:pt idx="0">
                  <c:v>2023年</c:v>
                </c:pt>
                <c:pt idx="1">
                  <c:v>2024年</c:v>
                </c:pt>
                <c:pt idx="2">
                  <c:v>2025年</c:v>
                </c:pt>
                <c:pt idx="3">
                  <c:v>今年の目標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3410</c:v>
                </c:pt>
                <c:pt idx="1">
                  <c:v>3620</c:v>
                </c:pt>
                <c:pt idx="2">
                  <c:v>3860</c:v>
                </c:pt>
                <c:pt idx="3">
                  <c:v>4250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200" b="1">
                  <a:solidFill>
                    <a:srgbClr val="222222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D5DCE3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185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spPr>
    <a:noFill/>
    <a:ln>
      <a:noFill/>
    </a:ln>
  </c:spPr>
  <c:txPr>
    <a:bodyPr/>
    <a:lstStyle/>
    <a:p>
      <a:pPr>
        <a:defRPr sz="1100" lang="ja-JP" altLang="en-US">
          <a:solidFill>
            <a:srgbClr val="222222"/>
          </a:solidFill>
          <a:latin typeface="游ゴシック"/>
          <a:ea typeface="游ゴシック"/>
          <a:cs typeface="游ゴシック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値</c:v>
                </c:pt>
              </c:strCache>
            </c:strRef>
          </c:tx>
          <c:spPr>
            <a:solidFill>
              <a:srgbClr val="B9CAD9"/>
            </a:solidFill>
            <a:ln>
              <a:noFill/>
            </a:ln>
          </c:spPr>
          <c:dPt>
            <c:idx val="1"/>
            <c:spPr>
              <a:solidFill>
                <a:srgbClr val="1F3A5F"/>
              </a:solidFill>
            </c:spPr>
          </c:dPt>
          <c:cat>
            <c:strRef>
              <c:f>Sheet1!$A$2:$A$3</c:f>
              <c:strCache>
                <c:ptCount val="2"/>
                <c:pt idx="0">
                  <c:v>昨年</c:v>
                </c:pt>
                <c:pt idx="1">
                  <c:v>今年の見込み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160.0</c:v>
                </c:pt>
                <c:pt idx="1">
                  <c:v>80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200" b="1">
                  <a:solidFill>
                    <a:srgbClr val="222222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D5DCE3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95.2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spPr>
    <a:noFill/>
    <a:ln>
      <a:noFill/>
    </a:ln>
  </c:spPr>
  <c:txPr>
    <a:bodyPr/>
    <a:lstStyle/>
    <a:p>
      <a:pPr>
        <a:defRPr sz="1100" lang="ja-JP" altLang="en-US">
          <a:solidFill>
            <a:srgbClr val="222222"/>
          </a:solidFill>
          <a:latin typeface="游ゴシック"/>
          <a:ea typeface="游ゴシック"/>
          <a:cs typeface="游ゴシック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表紙。題名は「何をする企画か」がわかる1文にします（〇〇を始める企画、〇〇を減らす企画）。提出先（会議の名前と日付）、作成した部署と氏名、取り扱い（社外秘など）を入れます。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いちばん大事なページです。決める人がこのページだけで「何を・いくらで・どうなるか・何を決めればよいか」をわかるようにします。見出しに結論を1〜2文、数字を3つ、いつまでに決めれば何に間に合うか、決めてほしいこと、の順に置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なぜ今やるのかを、数字で書きます。去年や今の数字と、困っていること（時間・件数・お金）を並べます。わかっていることと推測は分けます。グラフは右クリック →「データの編集」で数字を入れ替えます。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目的（何のためにやるか）を1文で書き、目標は数字にします。今の数字・目標・測り方を並べておくと、終わったあとに達成できたかを判断できます。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何をするかを、手順や仕組みの流れで示します。変えることと変えないことを分けて書くと、現場の不安が減ります。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ほかの案（安い案、今のままにする案）と比べて、なぜこの案かを書きます。比べる観点は、費用・できること・手間・準備の期間など、決める人が気にするものにします。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いつ・何を・誰がするかを線表にします。決める日、始める日、振り返る日は必ず入れます。棒は四角の図形なので、ドラッグで長さを変えられます。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責任者と、誰が何をするかを書きます。社外に頼むところと、現場の負担（時間）も書きます。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費用は内訳まで書き、合計と、どの予算から出すかを書きます。続けて費用がかかるか、やめたらどうなるかも書きます。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効果は、見込みの数字と計算の根拠（式）を並べます。根拠があると、決める人が自分で確かめられ、終わったあとに同じ式で実績を出せます。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決めてほしいことを、番号を付けて書きます。承認されたあとの最初の一歩を、日付つきで書いておくと、その場で話が進みます。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31800"/>
            <a:ext cx="6604000" cy="2794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株式会社こむぎ日和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04400" y="431800"/>
            <a:ext cx="1778000" cy="2794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社外秘</a:t>
            </a:r>
            <a:endParaRPr sz="10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905000"/>
            <a:ext cx="1524000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50800" bIns="25400" lIns="508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企画書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438400"/>
            <a:ext cx="10972800" cy="14224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クリスマスケーキのWeb予約を始める企画</a:t>
            </a:r>
            <a:endParaRPr sz="3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886200"/>
            <a:ext cx="10972800" cy="381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電話と店頭の予約に、スマホからの予約を足します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7" name="Connector 6"/>
          <p:cNvCxnSpPr/>
          <p:nvPr/>
        </p:nvCxnSpPr>
        <p:spPr>
          <a:xfrm>
            <a:off x="609600" y="44704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" y="44704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4648200"/>
            <a:ext cx="8128000" cy="762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2026年9月14日　経営会議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営業企画部　小川 直樹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1. 結論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今年のクリスマスケーキから、予約をWebでも受け付けます。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費用は24.3万円で、電話の受付を約80時間減らします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費用（2か月・税別）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24.3</a:t>
            </a:r>
            <a:r>
              <a:rPr sz="143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万円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838200" y="2971800"/>
            <a:ext cx="3031067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予約サービス 20.5万円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POP・チラシ 3.8万円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51867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電話の受付の時間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1867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51867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約80</a:t>
            </a:r>
            <a:r>
              <a:rPr sz="143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時間減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4580467" y="2971800"/>
            <a:ext cx="3031066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4504267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昨年 約160時間 → 約80時間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94133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予約件数の目標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94133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4133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4,250</a:t>
            </a:r>
            <a:r>
              <a:rPr sz="143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件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8322733" y="2971800"/>
            <a:ext cx="3031067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246533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昨年 3,860件（+10.1%）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600" y="4394200"/>
            <a:ext cx="10972800" cy="5588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9月18日までに契約すれば、11月10日の予約の受付開始に間に合います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600" y="5105400"/>
            <a:ext cx="10972800" cy="8128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決めていただきたいこと：</a:t>
            </a: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A案（予約サービス）の導入と、費用24.3万円の承認</a:t>
            </a: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（年末商戦の販促費から出します）。詳しくは11ページ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2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2. 背景と課題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昨年の予約3,860件のうち62%が電話でした。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受付に約160時間かかり、書き間違いも41件ありました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701800"/>
            <a:ext cx="5080000" cy="3302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クリスマスケーキの予約件数（件）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5486400"/>
          <a:ext cx="5080000" cy="660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43000"/>
                <a:gridCol w="984250"/>
                <a:gridCol w="984250"/>
                <a:gridCol w="984250"/>
                <a:gridCol w="984250"/>
              </a:tblGrid>
              <a:tr h="330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2023年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2024年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2025年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今年の目標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>
                        <a:lnSpc>
                          <a:spcPts val="1520"/>
                        </a:lnSpc>
                      </a:pPr>
                      <a:r>
                        <a:rPr sz="10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電話の割合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20"/>
                        </a:lnSpc>
                      </a:pPr>
                      <a:r>
                        <a:rPr sz="10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66%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20"/>
                        </a:lnSpc>
                      </a:pPr>
                      <a:r>
                        <a:rPr sz="10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64%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20"/>
                        </a:lnSpc>
                      </a:pPr>
                      <a:r>
                        <a:rPr sz="10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62%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520"/>
                        </a:lnSpc>
                      </a:pPr>
                      <a:r>
                        <a:rPr sz="10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28%</a:t>
                      </a:r>
                      <a:endParaRPr sz="10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09600" y="2032000"/>
          <a:ext cx="5080000" cy="3378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994400" y="1701800"/>
          <a:ext cx="5588000" cy="2921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00"/>
                <a:gridCol w="36830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課題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昨年（2025年）の数字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電話の予約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2,390件（予約の62%）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受付の時間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約160時間（1件 約4分）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予約票の書き間違い・二重の予約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41件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受け取りの待ち時間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12月24日の夕方に最大25分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994400" y="4851400"/>
            <a:ext cx="5588000" cy="1295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電話は営業時間にしか受けられず、締め切り前の3日間（12月20〜22日）は、店長が焼成の合間に受けていました。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3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3. 目的と目標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目的は、電話がつながらずに予約をあきらめる人を減らし、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店舗の受付の手間を半分にすることです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30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13000"/>
                <a:gridCol w="1905000"/>
                <a:gridCol w="2413000"/>
                <a:gridCol w="4241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指標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昨年（2025年）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目標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測り方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予約件数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3,860件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4,250件（+10%）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予約サービスと、電話・店頭の予約票の合計（12月23日）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Webの予約の割合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0%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50%（2,125件）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予約サービスの件数 ÷ 予約件数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電話の受付の時間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約160時間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約80時間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電話の予約の件数 × 4分（昨年の店舗の聞き取り）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書き間違い・二重の予約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41件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10件以下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受け取りの日に店舗が記録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受け取りの待ち時間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最大25分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最大10分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12月24日の17〜19時に店長が測る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232400"/>
            <a:ext cx="10972800" cy="78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予約件数の目標は、1店あたり170件 × 25店（新店2店を含む）で出しました。Webの予約の割合は、予約サービスの会社から聞いた目安ではなく、当社の目標です。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4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4. 企画の内容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スマホから、店・受け取りの日時・ケーキを選んで予約できるようにします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1. 予約（お客様）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・スマホで店・受け取りの日時・ケーキを選ぶ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・24時間受け付ける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>
            <a:off x="315595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3535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2. 確認のメール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3535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・予約の番号と受け取りの日時が自動で届く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598170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110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3. 店舗の予約一覧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6110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・店ごとに日付順で見る・印刷する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・上限に達したら自動で締め切る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Isosceles Triangle 13"/>
          <p:cNvSpPr/>
          <p:nvPr/>
        </p:nvSpPr>
        <p:spPr>
          <a:xfrm rot="5400000">
            <a:off x="880745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8685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4. 受け取り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08685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・30分ごとの枠で受け取る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・予約の番号で探して渡す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" y="40894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変えること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4546600"/>
            <a:ext cx="5384800" cy="1600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65100" indent="-165100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・Webの予約を足す（予約サービス「まどぐち予約」）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・受け取りを30分ごとの枠にする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・店ごとに予約の上限の数を決める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97600" y="40894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変えないこと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97600" y="4546600"/>
            <a:ext cx="5384800" cy="1600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65100" indent="-165100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・電話と店頭の予約は続ける（ご年配のお客様が多いため）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・お支払いは、受け取りのときに店頭で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・ケーキの種類と値段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5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5. 比べた案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3つの案を比べ、店ごとの上限を自動で管理できるA案（予約サービス）を選びました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581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51000"/>
                <a:gridCol w="3302000"/>
                <a:gridCol w="3302000"/>
                <a:gridCol w="2717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観点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A案　予約サービス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0077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B案　無料のフォーム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C案　今のまま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費用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24.3万円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3.8万円（印刷だけ）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0円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店ごとの上限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上限に達したら自動で締め切る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手で数える。売り切れたあとも予約が入る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手で数える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受け取りの時間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30分ごとの枠から選べる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選べるが、枠ごとの数は数えられない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決めていない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電話の受付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減る（目標 約80時間）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減るが、断りの連絡が要る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約160時間のまま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準備の期間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約6週間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約2週間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要らない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評価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選ぶ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上限を超えた予約の断りが店舗の負担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課題が残る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537200"/>
            <a:ext cx="10972800" cy="635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B案は費用が安い一方、売り切れたあとも予約が入り、店舗が1件ずつ断りの電話をかけることになります。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6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6. スケジュール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9月18日に契約し、11月10日に予約の受付を始めます。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1月の経営会議で結果を報告します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606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21000"/>
                <a:gridCol w="1219200"/>
                <a:gridCol w="1366520"/>
                <a:gridCol w="1366520"/>
                <a:gridCol w="1366520"/>
                <a:gridCol w="1366520"/>
                <a:gridCol w="1366520"/>
              </a:tblGrid>
              <a:tr h="355600"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やること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担当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9月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10月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11月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12月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導入の決定・契約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営業企画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予約ページの設定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まどぐち予約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店長会で説明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営業企画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POP・チラシの印刷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営業企画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店舗でのテスト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全店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予約の受付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全店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受け取り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全店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振り返りの報告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営業企画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402834" y="2184400"/>
            <a:ext cx="128778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07812" y="2590800"/>
            <a:ext cx="880364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17768" y="2997200"/>
            <a:ext cx="101600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64376" y="3403600"/>
            <a:ext cx="402082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701028" y="3810000"/>
            <a:ext cx="470408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30896" y="4216400"/>
            <a:ext cx="1864258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871354" y="4622800"/>
            <a:ext cx="101600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800588" y="5029200"/>
            <a:ext cx="101600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09600" y="5486400"/>
            <a:ext cx="10972800" cy="6096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区切りの日：9月18日 契約　／　10月24日 テストの完了　／　11月10日 予約の受付開始　／　1月15日 経営会議で報告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7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7. 体制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営業企画部が全体を進め、予約ページの設定は予約サービスの会社に任せます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3581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32000"/>
                <a:gridCol w="3175000"/>
                <a:gridCol w="5765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役割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担当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やること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責任者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営業企画部長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予算の承認、店長会での方針の説明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全体の進行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営業企画部　小川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スケジュールの管理、予約サービスの会社との窓口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予約ページの設定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株式会社まどぐちシステム（社外）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商品・店・上限の数の登録、店長向けの操作の説明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店舗の準備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各店の店長（25店）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上限の数の見直し、受け取りの手順の確認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店舗の支援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SV（4名）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テストの立ち会い、受け取りの日の巡回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お客様の問い合わせ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お客様相談室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予約の変更・取り消しの受付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486400"/>
            <a:ext cx="10972800" cy="635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店舗の負担：10月のテスト（1店あたり約1時間）と、受付の期間中の予約の一覧の確認（1日1回）。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8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8. 費用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費用は24.3万円（税別）です。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年末商戦の販促費の残り（48万円）から出します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2717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75000"/>
                <a:gridCol w="2032000"/>
                <a:gridCol w="5765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項目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金額（円）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内訳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予約サービスの初期費用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80,000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予約ページの設定、25店の登録、操作の説明会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予約サービスの月額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125,000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2,500円 × 25店 × 2か月（11・12月）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POP・チラシの印刷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38,000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25店分（予約ページのQRコード入り）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合計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243,000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税別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4724400"/>
            <a:ext cx="10972800" cy="660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1月からは月額がかかりません。来年も使うときは、もう一度申し込みます（初期費用は来年もかかる見込みです）。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562600"/>
            <a:ext cx="10972800" cy="5588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1店あたりの費用は約9,700円（2か月）です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9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9. 効果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電話の受付が約80時間減り、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予約が390件増えれば、売上は約140万円増える見込みです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701800"/>
            <a:ext cx="4191000" cy="3302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電話の受付の時間（時間）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09600" y="2032000"/>
          <a:ext cx="4191000" cy="3479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105400" y="1701800"/>
          <a:ext cx="6477000" cy="3022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51000"/>
                <a:gridCol w="1524000"/>
                <a:gridCol w="33020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効果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見込み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計算の根拠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電話の受付の時間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約80時間減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電話の予約 2,390件 → 1,200件、1件 4分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人件費に直すと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約9.2万円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80時間 × 時給 1,150円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予約の増加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+390件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目標 4,250件 − 昨年 3,860件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売上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約140万円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r>
                        <a:rPr sz="12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390件 × 平均単価 3,600円</a:t>
                      </a: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09600" y="5664200"/>
            <a:ext cx="10972800" cy="508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効果は見込みです。1月の振り返りで、同じ式を使って実績を出し、報告します。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10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10. お願い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経営会議で決めていただきたいことは、次の3つです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18542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542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8400" y="17780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A案（予約サービス）の導入と、費用24.3万円の承認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8400" y="21564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年末商戦の販促費から出します。9月18日に契約すれば、11月10日の受付開始に間に合います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609600" y="27051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1" name="Oval 10"/>
          <p:cNvSpPr/>
          <p:nvPr/>
        </p:nvSpPr>
        <p:spPr>
          <a:xfrm>
            <a:off x="609600" y="28194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28194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8400" y="27432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9月28日の店長会で、説明の時間を15分いただくこと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68400" y="31216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予約の一覧の見方と、受け取りの手順を説明します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5" name="Connector 14"/>
          <p:cNvCxnSpPr/>
          <p:nvPr/>
        </p:nvCxnSpPr>
        <p:spPr>
          <a:xfrm>
            <a:off x="609600" y="36703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609600" y="37846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" y="37846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8400" y="37084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店ごとの予約の上限を、昨年の販売数の110%にすること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8400" y="40868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上限に達したら自動で締め切ります。店長が10月3日までに見直せます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600" y="4876800"/>
            <a:ext cx="10972800" cy="889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承認いただいたら：9月18日に契約　→　9月28日に店長会で説明　→　10月13日から店舗でテスト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株式会社こむぎ日和　クリスマスケーキのWeb予約を始める企画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91000" y="6477000"/>
            <a:ext cx="3810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ctr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※ 社名・数字は架空の記入例です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11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企画書</dc:title>
  <dc:subject/>
  <dc:creator>おまかせレポート</dc:creator>
  <cp:keywords/>
  <dc:description/>
  <cp:lastModifiedBy>おまかせレポート</cp:lastModifiedBy>
  <cp:revision>1</cp:revision>
  <dcterms:created xsi:type="dcterms:W3CDTF">2026-11-03T17:27:15Z</dcterms:created>
  <dcterms:modified xsi:type="dcterms:W3CDTF">2026-11-03T17:27:15Z</dcterms:modified>
  <cp:category/>
</cp:coreProperties>
</file>